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58" r:id="rId1"/>
    <p:sldMasterId id="2147483675" r:id="rId2"/>
    <p:sldMasterId id="2147483764" r:id="rId3"/>
    <p:sldMasterId id="2147483836" r:id="rId4"/>
    <p:sldMasterId id="2147483820" r:id="rId5"/>
  </p:sldMasterIdLst>
  <p:notesMasterIdLst>
    <p:notesMasterId r:id="rId25"/>
  </p:notesMasterIdLst>
  <p:sldIdLst>
    <p:sldId id="603" r:id="rId6"/>
    <p:sldId id="272" r:id="rId7"/>
    <p:sldId id="604" r:id="rId8"/>
    <p:sldId id="605" r:id="rId9"/>
    <p:sldId id="607" r:id="rId10"/>
    <p:sldId id="606" r:id="rId11"/>
    <p:sldId id="608" r:id="rId12"/>
    <p:sldId id="517" r:id="rId13"/>
    <p:sldId id="609" r:id="rId14"/>
    <p:sldId id="610" r:id="rId15"/>
    <p:sldId id="611" r:id="rId16"/>
    <p:sldId id="612" r:id="rId17"/>
    <p:sldId id="613" r:id="rId18"/>
    <p:sldId id="614" r:id="rId19"/>
    <p:sldId id="615" r:id="rId20"/>
    <p:sldId id="616" r:id="rId21"/>
    <p:sldId id="617" r:id="rId22"/>
    <p:sldId id="618" r:id="rId23"/>
    <p:sldId id="6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5138" autoAdjust="0"/>
  </p:normalViewPr>
  <p:slideViewPr>
    <p:cSldViewPr snapToGrid="0" snapToObjects="1">
      <p:cViewPr varScale="1">
        <p:scale>
          <a:sx n="54" d="100"/>
          <a:sy n="54" d="100"/>
        </p:scale>
        <p:origin x="816" y="78"/>
      </p:cViewPr>
      <p:guideLst>
        <p:guide orient="horz" pos="2183"/>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55DF5-5BCD-4181-B980-D8E3B7D9FDB6}" type="doc">
      <dgm:prSet loTypeId="urn:microsoft.com/office/officeart/2005/8/layout/hProcess9" loCatId="process" qsTypeId="urn:microsoft.com/office/officeart/2005/8/quickstyle/simple1" qsCatId="simple" csTypeId="urn:microsoft.com/office/officeart/2005/8/colors/accent1_2" csCatId="accent1" phldr="1"/>
      <dgm:spPr/>
    </dgm:pt>
    <dgm:pt modelId="{FB5023D2-C42A-4994-9653-F71FC10CFA12}">
      <dgm:prSet phldrT="[Text]"/>
      <dgm:spPr/>
      <dgm:t>
        <a:bodyPr/>
        <a:lstStyle/>
        <a:p>
          <a:r>
            <a:rPr lang="en-CA" dirty="0"/>
            <a:t>Asking the right question</a:t>
          </a:r>
        </a:p>
      </dgm:t>
    </dgm:pt>
    <dgm:pt modelId="{214E7E41-7A43-43EB-A48C-DCE1924DF225}" type="parTrans" cxnId="{2D0D96AA-5376-4F9B-BAD4-4491084C8765}">
      <dgm:prSet/>
      <dgm:spPr/>
      <dgm:t>
        <a:bodyPr/>
        <a:lstStyle/>
        <a:p>
          <a:endParaRPr lang="en-CA"/>
        </a:p>
      </dgm:t>
    </dgm:pt>
    <dgm:pt modelId="{61D50889-4E99-4C4F-AE79-13F2181994F5}" type="sibTrans" cxnId="{2D0D96AA-5376-4F9B-BAD4-4491084C8765}">
      <dgm:prSet/>
      <dgm:spPr/>
      <dgm:t>
        <a:bodyPr/>
        <a:lstStyle/>
        <a:p>
          <a:endParaRPr lang="en-CA"/>
        </a:p>
      </dgm:t>
    </dgm:pt>
    <dgm:pt modelId="{285DFE52-388E-4632-96F9-65601CB014E2}">
      <dgm:prSet phldrT="[Text]"/>
      <dgm:spPr/>
      <dgm:t>
        <a:bodyPr/>
        <a:lstStyle/>
        <a:p>
          <a:r>
            <a:rPr lang="en-CA" dirty="0"/>
            <a:t>Preparing the data</a:t>
          </a:r>
        </a:p>
      </dgm:t>
    </dgm:pt>
    <dgm:pt modelId="{11770FE3-6834-468D-B4E9-1E06D577C82B}" type="parTrans" cxnId="{54A276B7-9FE7-4D03-9D31-B7C63746CD90}">
      <dgm:prSet/>
      <dgm:spPr/>
      <dgm:t>
        <a:bodyPr/>
        <a:lstStyle/>
        <a:p>
          <a:endParaRPr lang="en-CA"/>
        </a:p>
      </dgm:t>
    </dgm:pt>
    <dgm:pt modelId="{F0A673B2-E328-4583-BE7B-91024C142026}" type="sibTrans" cxnId="{54A276B7-9FE7-4D03-9D31-B7C63746CD90}">
      <dgm:prSet/>
      <dgm:spPr/>
      <dgm:t>
        <a:bodyPr/>
        <a:lstStyle/>
        <a:p>
          <a:endParaRPr lang="en-CA"/>
        </a:p>
      </dgm:t>
    </dgm:pt>
    <dgm:pt modelId="{3A63555F-5545-49D6-BA22-E3298CFE7623}">
      <dgm:prSet phldrT="[Text]"/>
      <dgm:spPr/>
      <dgm:t>
        <a:bodyPr/>
        <a:lstStyle/>
        <a:p>
          <a:r>
            <a:rPr lang="en-CA" dirty="0"/>
            <a:t>Selecting the algorithm</a:t>
          </a:r>
        </a:p>
      </dgm:t>
    </dgm:pt>
    <dgm:pt modelId="{D3C0FB19-B829-4E94-817A-F780E25B2E89}" type="parTrans" cxnId="{BA906E0E-A0E9-4683-AC71-3B6A2D8EF25E}">
      <dgm:prSet/>
      <dgm:spPr/>
      <dgm:t>
        <a:bodyPr/>
        <a:lstStyle/>
        <a:p>
          <a:endParaRPr lang="en-CA"/>
        </a:p>
      </dgm:t>
    </dgm:pt>
    <dgm:pt modelId="{4F64A3B7-09FE-4575-93F4-CA3C23C5E237}" type="sibTrans" cxnId="{BA906E0E-A0E9-4683-AC71-3B6A2D8EF25E}">
      <dgm:prSet/>
      <dgm:spPr/>
      <dgm:t>
        <a:bodyPr/>
        <a:lstStyle/>
        <a:p>
          <a:endParaRPr lang="en-CA"/>
        </a:p>
      </dgm:t>
    </dgm:pt>
    <dgm:pt modelId="{554D8F91-CD53-4C0F-8091-0DCA179391C9}">
      <dgm:prSet/>
      <dgm:spPr/>
      <dgm:t>
        <a:bodyPr/>
        <a:lstStyle/>
        <a:p>
          <a:r>
            <a:rPr lang="en-CA" dirty="0"/>
            <a:t>Training the model</a:t>
          </a:r>
        </a:p>
      </dgm:t>
    </dgm:pt>
    <dgm:pt modelId="{3E934A36-BC31-4A89-BC87-76D38E99553D}" type="parTrans" cxnId="{E9D81732-D470-4768-9970-6825C300788B}">
      <dgm:prSet/>
      <dgm:spPr/>
      <dgm:t>
        <a:bodyPr/>
        <a:lstStyle/>
        <a:p>
          <a:endParaRPr lang="en-CA"/>
        </a:p>
      </dgm:t>
    </dgm:pt>
    <dgm:pt modelId="{4CA6A516-BFD9-4F86-AAA2-B756EBC57283}" type="sibTrans" cxnId="{E9D81732-D470-4768-9970-6825C300788B}">
      <dgm:prSet/>
      <dgm:spPr/>
      <dgm:t>
        <a:bodyPr/>
        <a:lstStyle/>
        <a:p>
          <a:endParaRPr lang="en-CA"/>
        </a:p>
      </dgm:t>
    </dgm:pt>
    <dgm:pt modelId="{873739EA-71C0-424F-88B8-89C85AB1B060}">
      <dgm:prSet/>
      <dgm:spPr/>
      <dgm:t>
        <a:bodyPr/>
        <a:lstStyle/>
        <a:p>
          <a:r>
            <a:rPr lang="en-CA" dirty="0"/>
            <a:t>Testing the model</a:t>
          </a:r>
        </a:p>
      </dgm:t>
    </dgm:pt>
    <dgm:pt modelId="{A5B264DB-E9CB-4C17-93E6-261AC7A002BD}" type="parTrans" cxnId="{6F73CBD0-7BCE-4F35-8F72-D80D39C4EE1B}">
      <dgm:prSet/>
      <dgm:spPr/>
      <dgm:t>
        <a:bodyPr/>
        <a:lstStyle/>
        <a:p>
          <a:endParaRPr lang="en-CA"/>
        </a:p>
      </dgm:t>
    </dgm:pt>
    <dgm:pt modelId="{E061FDA3-07C5-4D3F-B0F7-B6FEF9C5CE5E}" type="sibTrans" cxnId="{6F73CBD0-7BCE-4F35-8F72-D80D39C4EE1B}">
      <dgm:prSet/>
      <dgm:spPr/>
      <dgm:t>
        <a:bodyPr/>
        <a:lstStyle/>
        <a:p>
          <a:endParaRPr lang="en-CA"/>
        </a:p>
      </dgm:t>
    </dgm:pt>
    <dgm:pt modelId="{EA6A6178-7875-42C9-BB26-71103F07F5FE}" type="pres">
      <dgm:prSet presAssocID="{1A655DF5-5BCD-4181-B980-D8E3B7D9FDB6}" presName="CompostProcess" presStyleCnt="0">
        <dgm:presLayoutVars>
          <dgm:dir/>
          <dgm:resizeHandles val="exact"/>
        </dgm:presLayoutVars>
      </dgm:prSet>
      <dgm:spPr/>
    </dgm:pt>
    <dgm:pt modelId="{80B33FE7-28DD-40CC-BD1A-3D441E06C877}" type="pres">
      <dgm:prSet presAssocID="{1A655DF5-5BCD-4181-B980-D8E3B7D9FDB6}" presName="arrow" presStyleLbl="bgShp" presStyleIdx="0" presStyleCnt="1"/>
      <dgm:spPr/>
    </dgm:pt>
    <dgm:pt modelId="{5B716128-C16A-418F-B3D9-EA3E6E28D7AE}" type="pres">
      <dgm:prSet presAssocID="{1A655DF5-5BCD-4181-B980-D8E3B7D9FDB6}" presName="linearProcess" presStyleCnt="0"/>
      <dgm:spPr/>
    </dgm:pt>
    <dgm:pt modelId="{CBFD0DCD-2706-4089-9040-AAF057009C4B}" type="pres">
      <dgm:prSet presAssocID="{FB5023D2-C42A-4994-9653-F71FC10CFA12}" presName="textNode" presStyleLbl="node1" presStyleIdx="0" presStyleCnt="5">
        <dgm:presLayoutVars>
          <dgm:bulletEnabled val="1"/>
        </dgm:presLayoutVars>
      </dgm:prSet>
      <dgm:spPr/>
    </dgm:pt>
    <dgm:pt modelId="{AF563BBE-E562-4292-8D60-09FF48CE691A}" type="pres">
      <dgm:prSet presAssocID="{61D50889-4E99-4C4F-AE79-13F2181994F5}" presName="sibTrans" presStyleCnt="0"/>
      <dgm:spPr/>
    </dgm:pt>
    <dgm:pt modelId="{E0B6BCFD-CCC9-4F55-BCA9-C893A1557FA9}" type="pres">
      <dgm:prSet presAssocID="{285DFE52-388E-4632-96F9-65601CB014E2}" presName="textNode" presStyleLbl="node1" presStyleIdx="1" presStyleCnt="5">
        <dgm:presLayoutVars>
          <dgm:bulletEnabled val="1"/>
        </dgm:presLayoutVars>
      </dgm:prSet>
      <dgm:spPr/>
    </dgm:pt>
    <dgm:pt modelId="{535C2F99-566B-42E0-8F57-9B278FCAE458}" type="pres">
      <dgm:prSet presAssocID="{F0A673B2-E328-4583-BE7B-91024C142026}" presName="sibTrans" presStyleCnt="0"/>
      <dgm:spPr/>
    </dgm:pt>
    <dgm:pt modelId="{B4E8FB4B-FDC8-445E-B919-ACAF99CFCEAF}" type="pres">
      <dgm:prSet presAssocID="{3A63555F-5545-49D6-BA22-E3298CFE7623}" presName="textNode" presStyleLbl="node1" presStyleIdx="2" presStyleCnt="5">
        <dgm:presLayoutVars>
          <dgm:bulletEnabled val="1"/>
        </dgm:presLayoutVars>
      </dgm:prSet>
      <dgm:spPr/>
    </dgm:pt>
    <dgm:pt modelId="{3F87B781-3C76-43CD-9A0A-F8ACBBB3CCEB}" type="pres">
      <dgm:prSet presAssocID="{4F64A3B7-09FE-4575-93F4-CA3C23C5E237}" presName="sibTrans" presStyleCnt="0"/>
      <dgm:spPr/>
    </dgm:pt>
    <dgm:pt modelId="{BE760E14-D138-4E71-B96E-7553542A7F9C}" type="pres">
      <dgm:prSet presAssocID="{554D8F91-CD53-4C0F-8091-0DCA179391C9}" presName="textNode" presStyleLbl="node1" presStyleIdx="3" presStyleCnt="5">
        <dgm:presLayoutVars>
          <dgm:bulletEnabled val="1"/>
        </dgm:presLayoutVars>
      </dgm:prSet>
      <dgm:spPr/>
    </dgm:pt>
    <dgm:pt modelId="{FAB7843A-B7BF-4314-A1A9-C36A1FF8F204}" type="pres">
      <dgm:prSet presAssocID="{4CA6A516-BFD9-4F86-AAA2-B756EBC57283}" presName="sibTrans" presStyleCnt="0"/>
      <dgm:spPr/>
    </dgm:pt>
    <dgm:pt modelId="{4FA65BE9-9660-4BAF-919C-CAF167C58A2B}" type="pres">
      <dgm:prSet presAssocID="{873739EA-71C0-424F-88B8-89C85AB1B060}" presName="textNode" presStyleLbl="node1" presStyleIdx="4" presStyleCnt="5">
        <dgm:presLayoutVars>
          <dgm:bulletEnabled val="1"/>
        </dgm:presLayoutVars>
      </dgm:prSet>
      <dgm:spPr/>
    </dgm:pt>
  </dgm:ptLst>
  <dgm:cxnLst>
    <dgm:cxn modelId="{BA906E0E-A0E9-4683-AC71-3B6A2D8EF25E}" srcId="{1A655DF5-5BCD-4181-B980-D8E3B7D9FDB6}" destId="{3A63555F-5545-49D6-BA22-E3298CFE7623}" srcOrd="2" destOrd="0" parTransId="{D3C0FB19-B829-4E94-817A-F780E25B2E89}" sibTransId="{4F64A3B7-09FE-4575-93F4-CA3C23C5E237}"/>
    <dgm:cxn modelId="{E9D81732-D470-4768-9970-6825C300788B}" srcId="{1A655DF5-5BCD-4181-B980-D8E3B7D9FDB6}" destId="{554D8F91-CD53-4C0F-8091-0DCA179391C9}" srcOrd="3" destOrd="0" parTransId="{3E934A36-BC31-4A89-BC87-76D38E99553D}" sibTransId="{4CA6A516-BFD9-4F86-AAA2-B756EBC57283}"/>
    <dgm:cxn modelId="{203B5660-3B97-4F4C-BBC4-07A812E4383D}" type="presOf" srcId="{285DFE52-388E-4632-96F9-65601CB014E2}" destId="{E0B6BCFD-CCC9-4F55-BCA9-C893A1557FA9}" srcOrd="0" destOrd="0" presId="urn:microsoft.com/office/officeart/2005/8/layout/hProcess9"/>
    <dgm:cxn modelId="{B6DC968F-B9FD-49D0-B16E-494D6B9898DB}" type="presOf" srcId="{873739EA-71C0-424F-88B8-89C85AB1B060}" destId="{4FA65BE9-9660-4BAF-919C-CAF167C58A2B}" srcOrd="0" destOrd="0" presId="urn:microsoft.com/office/officeart/2005/8/layout/hProcess9"/>
    <dgm:cxn modelId="{2D0D96AA-5376-4F9B-BAD4-4491084C8765}" srcId="{1A655DF5-5BCD-4181-B980-D8E3B7D9FDB6}" destId="{FB5023D2-C42A-4994-9653-F71FC10CFA12}" srcOrd="0" destOrd="0" parTransId="{214E7E41-7A43-43EB-A48C-DCE1924DF225}" sibTransId="{61D50889-4E99-4C4F-AE79-13F2181994F5}"/>
    <dgm:cxn modelId="{7FD5F4B0-F05F-4CF5-A911-B05B071246A1}" type="presOf" srcId="{554D8F91-CD53-4C0F-8091-0DCA179391C9}" destId="{BE760E14-D138-4E71-B96E-7553542A7F9C}" srcOrd="0" destOrd="0" presId="urn:microsoft.com/office/officeart/2005/8/layout/hProcess9"/>
    <dgm:cxn modelId="{74975DB7-4AE3-4234-BA74-3A176DECA5C8}" type="presOf" srcId="{FB5023D2-C42A-4994-9653-F71FC10CFA12}" destId="{CBFD0DCD-2706-4089-9040-AAF057009C4B}" srcOrd="0" destOrd="0" presId="urn:microsoft.com/office/officeart/2005/8/layout/hProcess9"/>
    <dgm:cxn modelId="{54A276B7-9FE7-4D03-9D31-B7C63746CD90}" srcId="{1A655DF5-5BCD-4181-B980-D8E3B7D9FDB6}" destId="{285DFE52-388E-4632-96F9-65601CB014E2}" srcOrd="1" destOrd="0" parTransId="{11770FE3-6834-468D-B4E9-1E06D577C82B}" sibTransId="{F0A673B2-E328-4583-BE7B-91024C142026}"/>
    <dgm:cxn modelId="{79C11DCD-AB96-46DA-92D8-76BED9945F92}" type="presOf" srcId="{1A655DF5-5BCD-4181-B980-D8E3B7D9FDB6}" destId="{EA6A6178-7875-42C9-BB26-71103F07F5FE}" srcOrd="0" destOrd="0" presId="urn:microsoft.com/office/officeart/2005/8/layout/hProcess9"/>
    <dgm:cxn modelId="{6F73CBD0-7BCE-4F35-8F72-D80D39C4EE1B}" srcId="{1A655DF5-5BCD-4181-B980-D8E3B7D9FDB6}" destId="{873739EA-71C0-424F-88B8-89C85AB1B060}" srcOrd="4" destOrd="0" parTransId="{A5B264DB-E9CB-4C17-93E6-261AC7A002BD}" sibTransId="{E061FDA3-07C5-4D3F-B0F7-B6FEF9C5CE5E}"/>
    <dgm:cxn modelId="{8CE4DED6-2994-455B-BE0F-AA83F0C467BC}" type="presOf" srcId="{3A63555F-5545-49D6-BA22-E3298CFE7623}" destId="{B4E8FB4B-FDC8-445E-B919-ACAF99CFCEAF}" srcOrd="0" destOrd="0" presId="urn:microsoft.com/office/officeart/2005/8/layout/hProcess9"/>
    <dgm:cxn modelId="{1FB98D45-7C64-479F-BD7A-5F4A5021F811}" type="presParOf" srcId="{EA6A6178-7875-42C9-BB26-71103F07F5FE}" destId="{80B33FE7-28DD-40CC-BD1A-3D441E06C877}" srcOrd="0" destOrd="0" presId="urn:microsoft.com/office/officeart/2005/8/layout/hProcess9"/>
    <dgm:cxn modelId="{38D81A11-E723-41F1-A2C9-71F1CAB733C4}" type="presParOf" srcId="{EA6A6178-7875-42C9-BB26-71103F07F5FE}" destId="{5B716128-C16A-418F-B3D9-EA3E6E28D7AE}" srcOrd="1" destOrd="0" presId="urn:microsoft.com/office/officeart/2005/8/layout/hProcess9"/>
    <dgm:cxn modelId="{F85FF6A0-0291-41BB-9C8A-8F6EE037AEAD}" type="presParOf" srcId="{5B716128-C16A-418F-B3D9-EA3E6E28D7AE}" destId="{CBFD0DCD-2706-4089-9040-AAF057009C4B}" srcOrd="0" destOrd="0" presId="urn:microsoft.com/office/officeart/2005/8/layout/hProcess9"/>
    <dgm:cxn modelId="{2D565D43-8DFC-4BEF-A42B-0596E34E2EF0}" type="presParOf" srcId="{5B716128-C16A-418F-B3D9-EA3E6E28D7AE}" destId="{AF563BBE-E562-4292-8D60-09FF48CE691A}" srcOrd="1" destOrd="0" presId="urn:microsoft.com/office/officeart/2005/8/layout/hProcess9"/>
    <dgm:cxn modelId="{F001881A-5D8A-4AAC-844A-D8297706AFCF}" type="presParOf" srcId="{5B716128-C16A-418F-B3D9-EA3E6E28D7AE}" destId="{E0B6BCFD-CCC9-4F55-BCA9-C893A1557FA9}" srcOrd="2" destOrd="0" presId="urn:microsoft.com/office/officeart/2005/8/layout/hProcess9"/>
    <dgm:cxn modelId="{7BD606E5-FEFE-45AA-B9B2-223C885C1323}" type="presParOf" srcId="{5B716128-C16A-418F-B3D9-EA3E6E28D7AE}" destId="{535C2F99-566B-42E0-8F57-9B278FCAE458}" srcOrd="3" destOrd="0" presId="urn:microsoft.com/office/officeart/2005/8/layout/hProcess9"/>
    <dgm:cxn modelId="{01D4D771-E608-47BF-9D14-1B03D0BD960D}" type="presParOf" srcId="{5B716128-C16A-418F-B3D9-EA3E6E28D7AE}" destId="{B4E8FB4B-FDC8-445E-B919-ACAF99CFCEAF}" srcOrd="4" destOrd="0" presId="urn:microsoft.com/office/officeart/2005/8/layout/hProcess9"/>
    <dgm:cxn modelId="{275AC302-D3AE-4061-AF0C-F000A8B454BE}" type="presParOf" srcId="{5B716128-C16A-418F-B3D9-EA3E6E28D7AE}" destId="{3F87B781-3C76-43CD-9A0A-F8ACBBB3CCEB}" srcOrd="5" destOrd="0" presId="urn:microsoft.com/office/officeart/2005/8/layout/hProcess9"/>
    <dgm:cxn modelId="{EC9B9231-F64C-41B7-B87B-EEE926DD5257}" type="presParOf" srcId="{5B716128-C16A-418F-B3D9-EA3E6E28D7AE}" destId="{BE760E14-D138-4E71-B96E-7553542A7F9C}" srcOrd="6" destOrd="0" presId="urn:microsoft.com/office/officeart/2005/8/layout/hProcess9"/>
    <dgm:cxn modelId="{FCEF7B32-BF63-41E0-9C8D-B6F877BBBB93}" type="presParOf" srcId="{5B716128-C16A-418F-B3D9-EA3E6E28D7AE}" destId="{FAB7843A-B7BF-4314-A1A9-C36A1FF8F204}" srcOrd="7" destOrd="0" presId="urn:microsoft.com/office/officeart/2005/8/layout/hProcess9"/>
    <dgm:cxn modelId="{1717D8CD-E59B-4C19-8648-118C02C2F790}" type="presParOf" srcId="{5B716128-C16A-418F-B3D9-EA3E6E28D7AE}" destId="{4FA65BE9-9660-4BAF-919C-CAF167C58A2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655DF5-5BCD-4181-B980-D8E3B7D9FDB6}" type="doc">
      <dgm:prSet loTypeId="urn:microsoft.com/office/officeart/2005/8/layout/hProcess9" loCatId="process" qsTypeId="urn:microsoft.com/office/officeart/2005/8/quickstyle/simple1" qsCatId="simple" csTypeId="urn:microsoft.com/office/officeart/2005/8/colors/accent1_2" csCatId="accent1" phldr="1"/>
      <dgm:spPr/>
    </dgm:pt>
    <dgm:pt modelId="{FB5023D2-C42A-4994-9653-F71FC10CFA12}">
      <dgm:prSet phldrT="[Text]"/>
      <dgm:spPr/>
      <dgm:t>
        <a:bodyPr/>
        <a:lstStyle/>
        <a:p>
          <a:r>
            <a:rPr lang="en-CA" dirty="0"/>
            <a:t>Asking the right question</a:t>
          </a:r>
        </a:p>
      </dgm:t>
    </dgm:pt>
    <dgm:pt modelId="{214E7E41-7A43-43EB-A48C-DCE1924DF225}" type="parTrans" cxnId="{2D0D96AA-5376-4F9B-BAD4-4491084C8765}">
      <dgm:prSet/>
      <dgm:spPr/>
      <dgm:t>
        <a:bodyPr/>
        <a:lstStyle/>
        <a:p>
          <a:endParaRPr lang="en-CA"/>
        </a:p>
      </dgm:t>
    </dgm:pt>
    <dgm:pt modelId="{61D50889-4E99-4C4F-AE79-13F2181994F5}" type="sibTrans" cxnId="{2D0D96AA-5376-4F9B-BAD4-4491084C8765}">
      <dgm:prSet/>
      <dgm:spPr/>
      <dgm:t>
        <a:bodyPr/>
        <a:lstStyle/>
        <a:p>
          <a:endParaRPr lang="en-CA"/>
        </a:p>
      </dgm:t>
    </dgm:pt>
    <dgm:pt modelId="{285DFE52-388E-4632-96F9-65601CB014E2}">
      <dgm:prSet phldrT="[Text]"/>
      <dgm:spPr/>
      <dgm:t>
        <a:bodyPr/>
        <a:lstStyle/>
        <a:p>
          <a:r>
            <a:rPr lang="en-CA" dirty="0"/>
            <a:t>Preparing the data</a:t>
          </a:r>
        </a:p>
      </dgm:t>
    </dgm:pt>
    <dgm:pt modelId="{11770FE3-6834-468D-B4E9-1E06D577C82B}" type="parTrans" cxnId="{54A276B7-9FE7-4D03-9D31-B7C63746CD90}">
      <dgm:prSet/>
      <dgm:spPr/>
      <dgm:t>
        <a:bodyPr/>
        <a:lstStyle/>
        <a:p>
          <a:endParaRPr lang="en-CA"/>
        </a:p>
      </dgm:t>
    </dgm:pt>
    <dgm:pt modelId="{F0A673B2-E328-4583-BE7B-91024C142026}" type="sibTrans" cxnId="{54A276B7-9FE7-4D03-9D31-B7C63746CD90}">
      <dgm:prSet/>
      <dgm:spPr/>
      <dgm:t>
        <a:bodyPr/>
        <a:lstStyle/>
        <a:p>
          <a:endParaRPr lang="en-CA"/>
        </a:p>
      </dgm:t>
    </dgm:pt>
    <dgm:pt modelId="{3A63555F-5545-49D6-BA22-E3298CFE7623}">
      <dgm:prSet phldrT="[Text]"/>
      <dgm:spPr/>
      <dgm:t>
        <a:bodyPr/>
        <a:lstStyle/>
        <a:p>
          <a:r>
            <a:rPr lang="en-CA" dirty="0"/>
            <a:t>Selecting the algorithm</a:t>
          </a:r>
        </a:p>
      </dgm:t>
    </dgm:pt>
    <dgm:pt modelId="{D3C0FB19-B829-4E94-817A-F780E25B2E89}" type="parTrans" cxnId="{BA906E0E-A0E9-4683-AC71-3B6A2D8EF25E}">
      <dgm:prSet/>
      <dgm:spPr/>
      <dgm:t>
        <a:bodyPr/>
        <a:lstStyle/>
        <a:p>
          <a:endParaRPr lang="en-CA"/>
        </a:p>
      </dgm:t>
    </dgm:pt>
    <dgm:pt modelId="{4F64A3B7-09FE-4575-93F4-CA3C23C5E237}" type="sibTrans" cxnId="{BA906E0E-A0E9-4683-AC71-3B6A2D8EF25E}">
      <dgm:prSet/>
      <dgm:spPr/>
      <dgm:t>
        <a:bodyPr/>
        <a:lstStyle/>
        <a:p>
          <a:endParaRPr lang="en-CA"/>
        </a:p>
      </dgm:t>
    </dgm:pt>
    <dgm:pt modelId="{554D8F91-CD53-4C0F-8091-0DCA179391C9}">
      <dgm:prSet/>
      <dgm:spPr/>
      <dgm:t>
        <a:bodyPr/>
        <a:lstStyle/>
        <a:p>
          <a:r>
            <a:rPr lang="en-CA" dirty="0"/>
            <a:t>Training the model</a:t>
          </a:r>
        </a:p>
      </dgm:t>
    </dgm:pt>
    <dgm:pt modelId="{3E934A36-BC31-4A89-BC87-76D38E99553D}" type="parTrans" cxnId="{E9D81732-D470-4768-9970-6825C300788B}">
      <dgm:prSet/>
      <dgm:spPr/>
      <dgm:t>
        <a:bodyPr/>
        <a:lstStyle/>
        <a:p>
          <a:endParaRPr lang="en-CA"/>
        </a:p>
      </dgm:t>
    </dgm:pt>
    <dgm:pt modelId="{4CA6A516-BFD9-4F86-AAA2-B756EBC57283}" type="sibTrans" cxnId="{E9D81732-D470-4768-9970-6825C300788B}">
      <dgm:prSet/>
      <dgm:spPr/>
      <dgm:t>
        <a:bodyPr/>
        <a:lstStyle/>
        <a:p>
          <a:endParaRPr lang="en-CA"/>
        </a:p>
      </dgm:t>
    </dgm:pt>
    <dgm:pt modelId="{873739EA-71C0-424F-88B8-89C85AB1B060}">
      <dgm:prSet/>
      <dgm:spPr/>
      <dgm:t>
        <a:bodyPr/>
        <a:lstStyle/>
        <a:p>
          <a:r>
            <a:rPr lang="en-CA" dirty="0"/>
            <a:t>Testing the model</a:t>
          </a:r>
        </a:p>
      </dgm:t>
    </dgm:pt>
    <dgm:pt modelId="{A5B264DB-E9CB-4C17-93E6-261AC7A002BD}" type="parTrans" cxnId="{6F73CBD0-7BCE-4F35-8F72-D80D39C4EE1B}">
      <dgm:prSet/>
      <dgm:spPr/>
      <dgm:t>
        <a:bodyPr/>
        <a:lstStyle/>
        <a:p>
          <a:endParaRPr lang="en-CA"/>
        </a:p>
      </dgm:t>
    </dgm:pt>
    <dgm:pt modelId="{E061FDA3-07C5-4D3F-B0F7-B6FEF9C5CE5E}" type="sibTrans" cxnId="{6F73CBD0-7BCE-4F35-8F72-D80D39C4EE1B}">
      <dgm:prSet/>
      <dgm:spPr/>
      <dgm:t>
        <a:bodyPr/>
        <a:lstStyle/>
        <a:p>
          <a:endParaRPr lang="en-CA"/>
        </a:p>
      </dgm:t>
    </dgm:pt>
    <dgm:pt modelId="{EA6A6178-7875-42C9-BB26-71103F07F5FE}" type="pres">
      <dgm:prSet presAssocID="{1A655DF5-5BCD-4181-B980-D8E3B7D9FDB6}" presName="CompostProcess" presStyleCnt="0">
        <dgm:presLayoutVars>
          <dgm:dir/>
          <dgm:resizeHandles val="exact"/>
        </dgm:presLayoutVars>
      </dgm:prSet>
      <dgm:spPr/>
    </dgm:pt>
    <dgm:pt modelId="{80B33FE7-28DD-40CC-BD1A-3D441E06C877}" type="pres">
      <dgm:prSet presAssocID="{1A655DF5-5BCD-4181-B980-D8E3B7D9FDB6}" presName="arrow" presStyleLbl="bgShp" presStyleIdx="0" presStyleCnt="1"/>
      <dgm:spPr/>
    </dgm:pt>
    <dgm:pt modelId="{5B716128-C16A-418F-B3D9-EA3E6E28D7AE}" type="pres">
      <dgm:prSet presAssocID="{1A655DF5-5BCD-4181-B980-D8E3B7D9FDB6}" presName="linearProcess" presStyleCnt="0"/>
      <dgm:spPr/>
    </dgm:pt>
    <dgm:pt modelId="{CBFD0DCD-2706-4089-9040-AAF057009C4B}" type="pres">
      <dgm:prSet presAssocID="{FB5023D2-C42A-4994-9653-F71FC10CFA12}" presName="textNode" presStyleLbl="node1" presStyleIdx="0" presStyleCnt="5">
        <dgm:presLayoutVars>
          <dgm:bulletEnabled val="1"/>
        </dgm:presLayoutVars>
      </dgm:prSet>
      <dgm:spPr/>
    </dgm:pt>
    <dgm:pt modelId="{AF563BBE-E562-4292-8D60-09FF48CE691A}" type="pres">
      <dgm:prSet presAssocID="{61D50889-4E99-4C4F-AE79-13F2181994F5}" presName="sibTrans" presStyleCnt="0"/>
      <dgm:spPr/>
    </dgm:pt>
    <dgm:pt modelId="{E0B6BCFD-CCC9-4F55-BCA9-C893A1557FA9}" type="pres">
      <dgm:prSet presAssocID="{285DFE52-388E-4632-96F9-65601CB014E2}" presName="textNode" presStyleLbl="node1" presStyleIdx="1" presStyleCnt="5">
        <dgm:presLayoutVars>
          <dgm:bulletEnabled val="1"/>
        </dgm:presLayoutVars>
      </dgm:prSet>
      <dgm:spPr/>
    </dgm:pt>
    <dgm:pt modelId="{535C2F99-566B-42E0-8F57-9B278FCAE458}" type="pres">
      <dgm:prSet presAssocID="{F0A673B2-E328-4583-BE7B-91024C142026}" presName="sibTrans" presStyleCnt="0"/>
      <dgm:spPr/>
    </dgm:pt>
    <dgm:pt modelId="{B4E8FB4B-FDC8-445E-B919-ACAF99CFCEAF}" type="pres">
      <dgm:prSet presAssocID="{3A63555F-5545-49D6-BA22-E3298CFE7623}" presName="textNode" presStyleLbl="node1" presStyleIdx="2" presStyleCnt="5">
        <dgm:presLayoutVars>
          <dgm:bulletEnabled val="1"/>
        </dgm:presLayoutVars>
      </dgm:prSet>
      <dgm:spPr/>
    </dgm:pt>
    <dgm:pt modelId="{3F87B781-3C76-43CD-9A0A-F8ACBBB3CCEB}" type="pres">
      <dgm:prSet presAssocID="{4F64A3B7-09FE-4575-93F4-CA3C23C5E237}" presName="sibTrans" presStyleCnt="0"/>
      <dgm:spPr/>
    </dgm:pt>
    <dgm:pt modelId="{BE760E14-D138-4E71-B96E-7553542A7F9C}" type="pres">
      <dgm:prSet presAssocID="{554D8F91-CD53-4C0F-8091-0DCA179391C9}" presName="textNode" presStyleLbl="node1" presStyleIdx="3" presStyleCnt="5">
        <dgm:presLayoutVars>
          <dgm:bulletEnabled val="1"/>
        </dgm:presLayoutVars>
      </dgm:prSet>
      <dgm:spPr/>
    </dgm:pt>
    <dgm:pt modelId="{FAB7843A-B7BF-4314-A1A9-C36A1FF8F204}" type="pres">
      <dgm:prSet presAssocID="{4CA6A516-BFD9-4F86-AAA2-B756EBC57283}" presName="sibTrans" presStyleCnt="0"/>
      <dgm:spPr/>
    </dgm:pt>
    <dgm:pt modelId="{4FA65BE9-9660-4BAF-919C-CAF167C58A2B}" type="pres">
      <dgm:prSet presAssocID="{873739EA-71C0-424F-88B8-89C85AB1B060}" presName="textNode" presStyleLbl="node1" presStyleIdx="4" presStyleCnt="5">
        <dgm:presLayoutVars>
          <dgm:bulletEnabled val="1"/>
        </dgm:presLayoutVars>
      </dgm:prSet>
      <dgm:spPr/>
    </dgm:pt>
  </dgm:ptLst>
  <dgm:cxnLst>
    <dgm:cxn modelId="{BA906E0E-A0E9-4683-AC71-3B6A2D8EF25E}" srcId="{1A655DF5-5BCD-4181-B980-D8E3B7D9FDB6}" destId="{3A63555F-5545-49D6-BA22-E3298CFE7623}" srcOrd="2" destOrd="0" parTransId="{D3C0FB19-B829-4E94-817A-F780E25B2E89}" sibTransId="{4F64A3B7-09FE-4575-93F4-CA3C23C5E237}"/>
    <dgm:cxn modelId="{E9D81732-D470-4768-9970-6825C300788B}" srcId="{1A655DF5-5BCD-4181-B980-D8E3B7D9FDB6}" destId="{554D8F91-CD53-4C0F-8091-0DCA179391C9}" srcOrd="3" destOrd="0" parTransId="{3E934A36-BC31-4A89-BC87-76D38E99553D}" sibTransId="{4CA6A516-BFD9-4F86-AAA2-B756EBC57283}"/>
    <dgm:cxn modelId="{203B5660-3B97-4F4C-BBC4-07A812E4383D}" type="presOf" srcId="{285DFE52-388E-4632-96F9-65601CB014E2}" destId="{E0B6BCFD-CCC9-4F55-BCA9-C893A1557FA9}" srcOrd="0" destOrd="0" presId="urn:microsoft.com/office/officeart/2005/8/layout/hProcess9"/>
    <dgm:cxn modelId="{B6DC968F-B9FD-49D0-B16E-494D6B9898DB}" type="presOf" srcId="{873739EA-71C0-424F-88B8-89C85AB1B060}" destId="{4FA65BE9-9660-4BAF-919C-CAF167C58A2B}" srcOrd="0" destOrd="0" presId="urn:microsoft.com/office/officeart/2005/8/layout/hProcess9"/>
    <dgm:cxn modelId="{2D0D96AA-5376-4F9B-BAD4-4491084C8765}" srcId="{1A655DF5-5BCD-4181-B980-D8E3B7D9FDB6}" destId="{FB5023D2-C42A-4994-9653-F71FC10CFA12}" srcOrd="0" destOrd="0" parTransId="{214E7E41-7A43-43EB-A48C-DCE1924DF225}" sibTransId="{61D50889-4E99-4C4F-AE79-13F2181994F5}"/>
    <dgm:cxn modelId="{7FD5F4B0-F05F-4CF5-A911-B05B071246A1}" type="presOf" srcId="{554D8F91-CD53-4C0F-8091-0DCA179391C9}" destId="{BE760E14-D138-4E71-B96E-7553542A7F9C}" srcOrd="0" destOrd="0" presId="urn:microsoft.com/office/officeart/2005/8/layout/hProcess9"/>
    <dgm:cxn modelId="{74975DB7-4AE3-4234-BA74-3A176DECA5C8}" type="presOf" srcId="{FB5023D2-C42A-4994-9653-F71FC10CFA12}" destId="{CBFD0DCD-2706-4089-9040-AAF057009C4B}" srcOrd="0" destOrd="0" presId="urn:microsoft.com/office/officeart/2005/8/layout/hProcess9"/>
    <dgm:cxn modelId="{54A276B7-9FE7-4D03-9D31-B7C63746CD90}" srcId="{1A655DF5-5BCD-4181-B980-D8E3B7D9FDB6}" destId="{285DFE52-388E-4632-96F9-65601CB014E2}" srcOrd="1" destOrd="0" parTransId="{11770FE3-6834-468D-B4E9-1E06D577C82B}" sibTransId="{F0A673B2-E328-4583-BE7B-91024C142026}"/>
    <dgm:cxn modelId="{79C11DCD-AB96-46DA-92D8-76BED9945F92}" type="presOf" srcId="{1A655DF5-5BCD-4181-B980-D8E3B7D9FDB6}" destId="{EA6A6178-7875-42C9-BB26-71103F07F5FE}" srcOrd="0" destOrd="0" presId="urn:microsoft.com/office/officeart/2005/8/layout/hProcess9"/>
    <dgm:cxn modelId="{6F73CBD0-7BCE-4F35-8F72-D80D39C4EE1B}" srcId="{1A655DF5-5BCD-4181-B980-D8E3B7D9FDB6}" destId="{873739EA-71C0-424F-88B8-89C85AB1B060}" srcOrd="4" destOrd="0" parTransId="{A5B264DB-E9CB-4C17-93E6-261AC7A002BD}" sibTransId="{E061FDA3-07C5-4D3F-B0F7-B6FEF9C5CE5E}"/>
    <dgm:cxn modelId="{8CE4DED6-2994-455B-BE0F-AA83F0C467BC}" type="presOf" srcId="{3A63555F-5545-49D6-BA22-E3298CFE7623}" destId="{B4E8FB4B-FDC8-445E-B919-ACAF99CFCEAF}" srcOrd="0" destOrd="0" presId="urn:microsoft.com/office/officeart/2005/8/layout/hProcess9"/>
    <dgm:cxn modelId="{1FB98D45-7C64-479F-BD7A-5F4A5021F811}" type="presParOf" srcId="{EA6A6178-7875-42C9-BB26-71103F07F5FE}" destId="{80B33FE7-28DD-40CC-BD1A-3D441E06C877}" srcOrd="0" destOrd="0" presId="urn:microsoft.com/office/officeart/2005/8/layout/hProcess9"/>
    <dgm:cxn modelId="{38D81A11-E723-41F1-A2C9-71F1CAB733C4}" type="presParOf" srcId="{EA6A6178-7875-42C9-BB26-71103F07F5FE}" destId="{5B716128-C16A-418F-B3D9-EA3E6E28D7AE}" srcOrd="1" destOrd="0" presId="urn:microsoft.com/office/officeart/2005/8/layout/hProcess9"/>
    <dgm:cxn modelId="{F85FF6A0-0291-41BB-9C8A-8F6EE037AEAD}" type="presParOf" srcId="{5B716128-C16A-418F-B3D9-EA3E6E28D7AE}" destId="{CBFD0DCD-2706-4089-9040-AAF057009C4B}" srcOrd="0" destOrd="0" presId="urn:microsoft.com/office/officeart/2005/8/layout/hProcess9"/>
    <dgm:cxn modelId="{2D565D43-8DFC-4BEF-A42B-0596E34E2EF0}" type="presParOf" srcId="{5B716128-C16A-418F-B3D9-EA3E6E28D7AE}" destId="{AF563BBE-E562-4292-8D60-09FF48CE691A}" srcOrd="1" destOrd="0" presId="urn:microsoft.com/office/officeart/2005/8/layout/hProcess9"/>
    <dgm:cxn modelId="{F001881A-5D8A-4AAC-844A-D8297706AFCF}" type="presParOf" srcId="{5B716128-C16A-418F-B3D9-EA3E6E28D7AE}" destId="{E0B6BCFD-CCC9-4F55-BCA9-C893A1557FA9}" srcOrd="2" destOrd="0" presId="urn:microsoft.com/office/officeart/2005/8/layout/hProcess9"/>
    <dgm:cxn modelId="{7BD606E5-FEFE-45AA-B9B2-223C885C1323}" type="presParOf" srcId="{5B716128-C16A-418F-B3D9-EA3E6E28D7AE}" destId="{535C2F99-566B-42E0-8F57-9B278FCAE458}" srcOrd="3" destOrd="0" presId="urn:microsoft.com/office/officeart/2005/8/layout/hProcess9"/>
    <dgm:cxn modelId="{01D4D771-E608-47BF-9D14-1B03D0BD960D}" type="presParOf" srcId="{5B716128-C16A-418F-B3D9-EA3E6E28D7AE}" destId="{B4E8FB4B-FDC8-445E-B919-ACAF99CFCEAF}" srcOrd="4" destOrd="0" presId="urn:microsoft.com/office/officeart/2005/8/layout/hProcess9"/>
    <dgm:cxn modelId="{275AC302-D3AE-4061-AF0C-F000A8B454BE}" type="presParOf" srcId="{5B716128-C16A-418F-B3D9-EA3E6E28D7AE}" destId="{3F87B781-3C76-43CD-9A0A-F8ACBBB3CCEB}" srcOrd="5" destOrd="0" presId="urn:microsoft.com/office/officeart/2005/8/layout/hProcess9"/>
    <dgm:cxn modelId="{EC9B9231-F64C-41B7-B87B-EEE926DD5257}" type="presParOf" srcId="{5B716128-C16A-418F-B3D9-EA3E6E28D7AE}" destId="{BE760E14-D138-4E71-B96E-7553542A7F9C}" srcOrd="6" destOrd="0" presId="urn:microsoft.com/office/officeart/2005/8/layout/hProcess9"/>
    <dgm:cxn modelId="{FCEF7B32-BF63-41E0-9C8D-B6F877BBBB93}" type="presParOf" srcId="{5B716128-C16A-418F-B3D9-EA3E6E28D7AE}" destId="{FAB7843A-B7BF-4314-A1A9-C36A1FF8F204}" srcOrd="7" destOrd="0" presId="urn:microsoft.com/office/officeart/2005/8/layout/hProcess9"/>
    <dgm:cxn modelId="{1717D8CD-E59B-4C19-8648-118C02C2F790}" type="presParOf" srcId="{5B716128-C16A-418F-B3D9-EA3E6E28D7AE}" destId="{4FA65BE9-9660-4BAF-919C-CAF167C58A2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33FE7-28DD-40CC-BD1A-3D441E06C877}">
      <dsp:nvSpPr>
        <dsp:cNvPr id="0" name=""/>
        <dsp:cNvSpPr/>
      </dsp:nvSpPr>
      <dsp:spPr>
        <a:xfrm>
          <a:off x="770334" y="0"/>
          <a:ext cx="8730456"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D0DCD-2706-4089-9040-AAF057009C4B}">
      <dsp:nvSpPr>
        <dsp:cNvPr id="0" name=""/>
        <dsp:cNvSpPr/>
      </dsp:nvSpPr>
      <dsp:spPr>
        <a:xfrm>
          <a:off x="3933" y="1305401"/>
          <a:ext cx="1972007"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t>Asking the right question</a:t>
          </a:r>
        </a:p>
      </dsp:txBody>
      <dsp:txXfrm>
        <a:off x="88899" y="1390367"/>
        <a:ext cx="1802075" cy="1570603"/>
      </dsp:txXfrm>
    </dsp:sp>
    <dsp:sp modelId="{E0B6BCFD-CCC9-4F55-BCA9-C893A1557FA9}">
      <dsp:nvSpPr>
        <dsp:cNvPr id="0" name=""/>
        <dsp:cNvSpPr/>
      </dsp:nvSpPr>
      <dsp:spPr>
        <a:xfrm>
          <a:off x="2076746" y="1305401"/>
          <a:ext cx="1972007"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t>Preparing the data</a:t>
          </a:r>
        </a:p>
      </dsp:txBody>
      <dsp:txXfrm>
        <a:off x="2161712" y="1390367"/>
        <a:ext cx="1802075" cy="1570603"/>
      </dsp:txXfrm>
    </dsp:sp>
    <dsp:sp modelId="{B4E8FB4B-FDC8-445E-B919-ACAF99CFCEAF}">
      <dsp:nvSpPr>
        <dsp:cNvPr id="0" name=""/>
        <dsp:cNvSpPr/>
      </dsp:nvSpPr>
      <dsp:spPr>
        <a:xfrm>
          <a:off x="4149558" y="1305401"/>
          <a:ext cx="1972007"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t>Selecting the algorithm</a:t>
          </a:r>
        </a:p>
      </dsp:txBody>
      <dsp:txXfrm>
        <a:off x="4234524" y="1390367"/>
        <a:ext cx="1802075" cy="1570603"/>
      </dsp:txXfrm>
    </dsp:sp>
    <dsp:sp modelId="{BE760E14-D138-4E71-B96E-7553542A7F9C}">
      <dsp:nvSpPr>
        <dsp:cNvPr id="0" name=""/>
        <dsp:cNvSpPr/>
      </dsp:nvSpPr>
      <dsp:spPr>
        <a:xfrm>
          <a:off x="6222371" y="1305401"/>
          <a:ext cx="1972007"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t>Training the model</a:t>
          </a:r>
        </a:p>
      </dsp:txBody>
      <dsp:txXfrm>
        <a:off x="6307337" y="1390367"/>
        <a:ext cx="1802075" cy="1570603"/>
      </dsp:txXfrm>
    </dsp:sp>
    <dsp:sp modelId="{4FA65BE9-9660-4BAF-919C-CAF167C58A2B}">
      <dsp:nvSpPr>
        <dsp:cNvPr id="0" name=""/>
        <dsp:cNvSpPr/>
      </dsp:nvSpPr>
      <dsp:spPr>
        <a:xfrm>
          <a:off x="8295184" y="1305401"/>
          <a:ext cx="1972007"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dirty="0"/>
            <a:t>Testing the model</a:t>
          </a:r>
        </a:p>
      </dsp:txBody>
      <dsp:txXfrm>
        <a:off x="8380150" y="1390367"/>
        <a:ext cx="1802075"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33FE7-28DD-40CC-BD1A-3D441E06C877}">
      <dsp:nvSpPr>
        <dsp:cNvPr id="0" name=""/>
        <dsp:cNvSpPr/>
      </dsp:nvSpPr>
      <dsp:spPr>
        <a:xfrm>
          <a:off x="770334" y="0"/>
          <a:ext cx="8730456" cy="270734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D0DCD-2706-4089-9040-AAF057009C4B}">
      <dsp:nvSpPr>
        <dsp:cNvPr id="0" name=""/>
        <dsp:cNvSpPr/>
      </dsp:nvSpPr>
      <dsp:spPr>
        <a:xfrm>
          <a:off x="3933" y="812202"/>
          <a:ext cx="1972007" cy="1082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Asking the right question</a:t>
          </a:r>
        </a:p>
      </dsp:txBody>
      <dsp:txXfrm>
        <a:off x="56798" y="865067"/>
        <a:ext cx="1866277" cy="977206"/>
      </dsp:txXfrm>
    </dsp:sp>
    <dsp:sp modelId="{E0B6BCFD-CCC9-4F55-BCA9-C893A1557FA9}">
      <dsp:nvSpPr>
        <dsp:cNvPr id="0" name=""/>
        <dsp:cNvSpPr/>
      </dsp:nvSpPr>
      <dsp:spPr>
        <a:xfrm>
          <a:off x="2076746" y="812202"/>
          <a:ext cx="1972007" cy="1082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Preparing the data</a:t>
          </a:r>
        </a:p>
      </dsp:txBody>
      <dsp:txXfrm>
        <a:off x="2129611" y="865067"/>
        <a:ext cx="1866277" cy="977206"/>
      </dsp:txXfrm>
    </dsp:sp>
    <dsp:sp modelId="{B4E8FB4B-FDC8-445E-B919-ACAF99CFCEAF}">
      <dsp:nvSpPr>
        <dsp:cNvPr id="0" name=""/>
        <dsp:cNvSpPr/>
      </dsp:nvSpPr>
      <dsp:spPr>
        <a:xfrm>
          <a:off x="4149558" y="812202"/>
          <a:ext cx="1972007" cy="1082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Selecting the algorithm</a:t>
          </a:r>
        </a:p>
      </dsp:txBody>
      <dsp:txXfrm>
        <a:off x="4202423" y="865067"/>
        <a:ext cx="1866277" cy="977206"/>
      </dsp:txXfrm>
    </dsp:sp>
    <dsp:sp modelId="{BE760E14-D138-4E71-B96E-7553542A7F9C}">
      <dsp:nvSpPr>
        <dsp:cNvPr id="0" name=""/>
        <dsp:cNvSpPr/>
      </dsp:nvSpPr>
      <dsp:spPr>
        <a:xfrm>
          <a:off x="6222371" y="812202"/>
          <a:ext cx="1972007" cy="1082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Training the model</a:t>
          </a:r>
        </a:p>
      </dsp:txBody>
      <dsp:txXfrm>
        <a:off x="6275236" y="865067"/>
        <a:ext cx="1866277" cy="977206"/>
      </dsp:txXfrm>
    </dsp:sp>
    <dsp:sp modelId="{4FA65BE9-9660-4BAF-919C-CAF167C58A2B}">
      <dsp:nvSpPr>
        <dsp:cNvPr id="0" name=""/>
        <dsp:cNvSpPr/>
      </dsp:nvSpPr>
      <dsp:spPr>
        <a:xfrm>
          <a:off x="8295184" y="812202"/>
          <a:ext cx="1972007" cy="10829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Testing the model</a:t>
          </a:r>
        </a:p>
      </dsp:txBody>
      <dsp:txXfrm>
        <a:off x="8348049" y="865067"/>
        <a:ext cx="1866277" cy="9772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5/6/2018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We hear machine learning a lot these days in the tech industry, and companies will try to throw the word in every now and then to try to perk some ears. But we have to make sure we understand what it really is, so we don’t just throw it around like a buzzword.</a:t>
            </a:r>
          </a:p>
          <a:p>
            <a:pPr marL="171450" indent="-171450">
              <a:buFontTx/>
              <a:buChar char="-"/>
            </a:pPr>
            <a:r>
              <a:rPr lang="en-CA" dirty="0"/>
              <a:t>Examples of machine learning include chatbots, voice recognition systems (such as Siri and Cortana), and those annoying targeted ads you see everyday, which are recreated from previous search history, and visited content. We can see that it’s powerful for the everyday tools and platforms we use, but the future of machine learning and artificial intelligence might actually get to the point of what we see in TV shows and movies, such as robot companions, or technology that can read your mind.</a:t>
            </a:r>
          </a:p>
          <a:p>
            <a:pPr marL="171450" indent="-171450">
              <a:buFontTx/>
              <a:buChar char="-"/>
            </a:pPr>
            <a:r>
              <a:rPr lang="en-CA" dirty="0"/>
              <a:t>That’s wonderful and all, but for the scope of this presentation, I will be limiting it to definition of machine learning as “building a model from example inputs to make data driven predictions versus strictly following program instructions”. Doesn’t sound as sexy as self driving cars now, is it? That’s because the majority of backend machine learning algorithms are just functions and models that are defined through data, but the output can be utilized by the frontend to project it in an impressive manner for the user. Nonetheless, the algorithms can get quite complex, and getting a very good model can often times be challenging. But we’ll take a look at a simple case to get a handle on how machine learning actually works.</a:t>
            </a:r>
          </a:p>
        </p:txBody>
      </p:sp>
      <p:sp>
        <p:nvSpPr>
          <p:cNvPr id="4" name="Slide Number Placeholder 3"/>
          <p:cNvSpPr>
            <a:spLocks noGrp="1"/>
          </p:cNvSpPr>
          <p:nvPr>
            <p:ph type="sldNum" sz="quarter" idx="10"/>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114731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So why split the data into two sets? If we use the entire data set to train the model, the additional data would impact the results of the algorithm.</a:t>
            </a:r>
          </a:p>
          <a:p>
            <a:pPr marL="171450" indent="-171450">
              <a:buFontTx/>
              <a:buChar char="-"/>
            </a:pPr>
            <a:r>
              <a:rPr lang="en-CA" sz="1100" b="0" u="none" dirty="0"/>
              <a:t>Sure, you have more data to train the model, which is always a good thing, but then you have no data left to verify the model. You can, of course, use the data you had used to train to test as well, but it would falsely perform well.</a:t>
            </a:r>
          </a:p>
          <a:p>
            <a:pPr marL="171450" indent="-171450">
              <a:buFontTx/>
              <a:buChar char="-"/>
            </a:pPr>
            <a:r>
              <a:rPr lang="en-CA" sz="1100" b="0" u="none" dirty="0"/>
              <a:t>So splitting the data to two sets essentially “mimics” possible real world data. Mimic in quotes because it is actually real world data</a:t>
            </a:r>
          </a:p>
          <a:p>
            <a:pPr marL="171450" indent="-171450">
              <a:buFontTx/>
              <a:buChar char="-"/>
            </a:pPr>
            <a:r>
              <a:rPr lang="en-CA" sz="1100" b="0" u="none" dirty="0"/>
              <a:t>Normally have to choose features to test, but in this case, not too many features, and all are valid</a:t>
            </a:r>
          </a:p>
          <a:p>
            <a:pPr marL="171450" indent="-171450">
              <a:buFontTx/>
              <a:buChar char="-"/>
            </a:pPr>
            <a:r>
              <a:rPr lang="en-CA" sz="1100" b="0" u="none" dirty="0"/>
              <a:t>After using the algorithm to analyze the data, the results could be something like the graph</a:t>
            </a:r>
          </a:p>
          <a:p>
            <a:pPr marL="171450" indent="-171450">
              <a:buFontTx/>
              <a:buChar char="-"/>
            </a:pPr>
            <a:r>
              <a:rPr lang="en-CA" sz="1100" b="0" u="none" dirty="0"/>
              <a:t>Feature X and Feature Y, and not disease as blue circles, and disease as red</a:t>
            </a:r>
          </a:p>
          <a:p>
            <a:pPr marL="171450" indent="-171450">
              <a:buFontTx/>
              <a:buChar char="-"/>
            </a:pPr>
            <a:endParaRPr lang="en-CA" sz="1100" b="0" u="none" dirty="0"/>
          </a:p>
          <a:p>
            <a:pPr marL="171450" indent="-171450">
              <a:buFontTx/>
              <a:buChar char="-"/>
            </a:pPr>
            <a:endParaRPr lang="en-CA" sz="1100" b="0" u="none" dirty="0"/>
          </a:p>
        </p:txBody>
      </p:sp>
      <p:sp>
        <p:nvSpPr>
          <p:cNvPr id="4" name="Slide Number Placeholder 3"/>
          <p:cNvSpPr>
            <a:spLocks noGrp="1"/>
          </p:cNvSpPr>
          <p:nvPr>
            <p:ph type="sldNum" sz="quarter" idx="10"/>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187760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the model equation that is produced could be something like the equation shown</a:t>
            </a:r>
          </a:p>
          <a:p>
            <a:pPr marL="171450" indent="-171450">
              <a:buFontTx/>
              <a:buChar char="-"/>
            </a:pPr>
            <a:r>
              <a:rPr lang="en-CA" sz="1100" b="0" u="none" dirty="0"/>
              <a:t>this decides a very precise definition around the positive and negative values</a:t>
            </a:r>
          </a:p>
          <a:p>
            <a:pPr marL="171450" indent="-171450">
              <a:buFontTx/>
              <a:buChar char="-"/>
            </a:pPr>
            <a:r>
              <a:rPr lang="en-CA" sz="1100" b="0" u="none" dirty="0"/>
              <a:t>but as a result, it produces a model that is very good on the training data, but performs poorly on data it has never seen before</a:t>
            </a:r>
          </a:p>
          <a:p>
            <a:pPr marL="171450" indent="-171450">
              <a:buFontTx/>
              <a:buChar char="-"/>
            </a:pPr>
            <a:r>
              <a:rPr lang="en-CA" sz="1100" b="0" u="none" dirty="0"/>
              <a:t>to account for overfitting, we can use hyperparameters. </a:t>
            </a:r>
          </a:p>
          <a:p>
            <a:pPr marL="171450" indent="-171450">
              <a:buFontTx/>
              <a:buChar char="-"/>
            </a:pPr>
            <a:r>
              <a:rPr lang="en-CA" sz="1100" b="0" u="none" dirty="0"/>
              <a:t>Specifically, for fixing overfitting, the term is called regularization hyperparameter</a:t>
            </a:r>
          </a:p>
          <a:p>
            <a:pPr marL="171450" indent="-171450">
              <a:buFontTx/>
              <a:buChar char="-"/>
            </a:pPr>
            <a:r>
              <a:rPr lang="en-CA" sz="1100" b="0" u="none" dirty="0"/>
              <a:t>Different settings for lambda will essentially determine how much values determined from the training data will be damped by the regularization hyperparameter</a:t>
            </a:r>
          </a:p>
          <a:p>
            <a:pPr marL="171450" indent="-171450">
              <a:buFontTx/>
              <a:buChar char="-"/>
            </a:pPr>
            <a:r>
              <a:rPr lang="en-CA" sz="1100" b="0" u="none" dirty="0"/>
              <a:t>Training data will lose accuracy, but will potentially increase accuracy on new data</a:t>
            </a:r>
          </a:p>
          <a:p>
            <a:pPr marL="171450" indent="-171450">
              <a:buFontTx/>
              <a:buChar char="-"/>
            </a:pPr>
            <a:r>
              <a:rPr lang="en-CA" sz="1100" b="0" u="none" dirty="0"/>
              <a:t>Experimentation is required to get the best hyperparameter</a:t>
            </a:r>
          </a:p>
          <a:p>
            <a:pPr marL="171450" indent="-171450">
              <a:buFontTx/>
              <a:buChar char="-"/>
            </a:pPr>
            <a:r>
              <a:rPr lang="en-CA" sz="1100" b="0" u="none" dirty="0"/>
              <a:t>Cross validation is where we use multiple subsets of training data in training process. Using both can potentially increase accuracy of model</a:t>
            </a:r>
          </a:p>
          <a:p>
            <a:pPr marL="171450" indent="-171450">
              <a:buFontTx/>
              <a:buChar char="-"/>
            </a:pPr>
            <a:r>
              <a:rPr lang="en-CA" sz="1100" b="0" u="none" dirty="0"/>
              <a:t>Essentially now we are trying to get a good equalization of both accuracy on training and test data, and this is called bias-variance </a:t>
            </a:r>
            <a:r>
              <a:rPr lang="en-CA" sz="1100" b="0" u="none" dirty="0" err="1"/>
              <a:t>tradeoff</a:t>
            </a:r>
            <a:r>
              <a:rPr lang="en-CA" sz="1100" b="0" u="none" dirty="0"/>
              <a:t>.</a:t>
            </a:r>
          </a:p>
          <a:p>
            <a:pPr marL="171450" indent="-171450">
              <a:buFontTx/>
              <a:buChar char="-"/>
            </a:pPr>
            <a:r>
              <a:rPr lang="en-CA" sz="1100" b="0" u="none" dirty="0"/>
              <a:t>Maybe we need to go back to simpler, instead of ensemble, so let’s try logistic regression.</a:t>
            </a:r>
          </a:p>
        </p:txBody>
      </p:sp>
      <p:sp>
        <p:nvSpPr>
          <p:cNvPr id="4" name="Slide Number Placeholder 3"/>
          <p:cNvSpPr>
            <a:spLocks noGrp="1"/>
          </p:cNvSpPr>
          <p:nvPr>
            <p:ph type="sldNum" sz="quarter" idx="10"/>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217417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Hyperparameter will help to fix the class unbalance, potentially leading to better predictive capabilities from the model</a:t>
            </a:r>
          </a:p>
        </p:txBody>
      </p:sp>
      <p:sp>
        <p:nvSpPr>
          <p:cNvPr id="4" name="Slide Number Placeholder 3"/>
          <p:cNvSpPr>
            <a:spLocks noGrp="1"/>
          </p:cNvSpPr>
          <p:nvPr>
            <p:ph type="sldNum" sz="quarter" idx="10"/>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2472077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Achieved over 70% accuracy, but we cheated by iterating over the training data to find the right value.</a:t>
            </a:r>
          </a:p>
          <a:p>
            <a:pPr marL="171450" indent="-171450">
              <a:buFontTx/>
              <a:buChar char="-"/>
            </a:pPr>
            <a:r>
              <a:rPr lang="en-CA" sz="1100" b="0" u="none" dirty="0"/>
              <a:t>Cross validation can do that just that</a:t>
            </a:r>
          </a:p>
          <a:p>
            <a:pPr marL="171450" indent="-171450">
              <a:buFontTx/>
              <a:buChar char="-"/>
            </a:pPr>
            <a:r>
              <a:rPr lang="en-CA" sz="1100" b="0" u="none" dirty="0"/>
              <a:t>Breaking it down, we have basically achieved our goal, but we might be doing so only because it works with this specific training/test data set split. We might be influenced by the results with the test data set in this case. How can we evaluate training without using testing data?</a:t>
            </a:r>
          </a:p>
          <a:p>
            <a:pPr marL="171450" indent="-171450">
              <a:buFontTx/>
              <a:buChar char="-"/>
            </a:pPr>
            <a:r>
              <a:rPr lang="en-CA" sz="1100" b="0" u="none" dirty="0"/>
              <a:t>One option is to split our data set into three subsets: training, validation, testing. Use validation for tuning, and use testing for only final test.</a:t>
            </a:r>
          </a:p>
          <a:p>
            <a:pPr marL="171450" indent="-171450">
              <a:buFontTx/>
              <a:buChar char="-"/>
            </a:pPr>
            <a:r>
              <a:rPr lang="en-CA" sz="1100" b="0" u="none" dirty="0"/>
              <a:t>Issue with this is how do we choose validation set? What if we don’t have enough data, like us.</a:t>
            </a:r>
          </a:p>
          <a:p>
            <a:pPr marL="171450" indent="-171450">
              <a:buFontTx/>
              <a:buChar char="-"/>
            </a:pPr>
            <a:r>
              <a:rPr lang="en-CA" sz="1100" b="0" u="none" dirty="0"/>
              <a:t>A better alternative is cross validation.</a:t>
            </a:r>
          </a:p>
        </p:txBody>
      </p:sp>
      <p:sp>
        <p:nvSpPr>
          <p:cNvPr id="4" name="Slide Number Placeholder 3"/>
          <p:cNvSpPr>
            <a:spLocks noGrp="1"/>
          </p:cNvSpPr>
          <p:nvPr>
            <p:ph type="sldNum" sz="quarter" idx="10"/>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552802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Do not use testing data for tuning.</a:t>
            </a:r>
          </a:p>
          <a:p>
            <a:pPr marL="171450" indent="-171450">
              <a:buFontTx/>
              <a:buChar char="-"/>
            </a:pPr>
            <a:r>
              <a:rPr lang="en-CA" sz="1100" b="0" u="none" dirty="0"/>
              <a:t>Split training data in n folds, each of same size. Then select one fold to be validation set, and all other folds the training set.</a:t>
            </a:r>
          </a:p>
          <a:p>
            <a:pPr marL="171450" indent="-171450">
              <a:buFontTx/>
              <a:buChar char="-"/>
            </a:pPr>
            <a:r>
              <a:rPr lang="en-CA" sz="1100" b="0" u="none" dirty="0"/>
              <a:t>Repeat this with the second fold as validation set.</a:t>
            </a:r>
          </a:p>
          <a:p>
            <a:pPr marL="171450" indent="-171450">
              <a:buFontTx/>
              <a:buChar char="-"/>
            </a:pPr>
            <a:r>
              <a:rPr lang="en-CA" sz="1100" b="0" u="none" dirty="0"/>
              <a:t>This way, multiple hyperparameters are determined, and each are used in the result of the best value.</a:t>
            </a:r>
          </a:p>
          <a:p>
            <a:pPr marL="171450" indent="-171450">
              <a:buFontTx/>
              <a:buChar char="-"/>
            </a:pPr>
            <a:r>
              <a:rPr lang="en-CA" sz="1100" b="0" u="none" dirty="0"/>
              <a:t>Sci-kit learn has a cross validation method, which makes it easy for us</a:t>
            </a:r>
          </a:p>
          <a:p>
            <a:pPr marL="171450" indent="-171450">
              <a:buFontTx/>
              <a:buChar char="-"/>
            </a:pPr>
            <a:r>
              <a:rPr lang="en-CA" sz="1100" b="0" u="none" dirty="0"/>
              <a:t>But even easier, it has an ensemble algorithm that does k-fold cross validation, and sets the hyperparameter to the desired value.</a:t>
            </a:r>
          </a:p>
          <a:p>
            <a:pPr marL="171450" indent="-171450">
              <a:buFontTx/>
              <a:buChar char="-"/>
            </a:pPr>
            <a:r>
              <a:rPr lang="en-CA" sz="1100" b="0" u="none" dirty="0"/>
              <a:t>The algorithm classes with cross validation simply have CV appended to the class name.</a:t>
            </a:r>
          </a:p>
        </p:txBody>
      </p:sp>
      <p:sp>
        <p:nvSpPr>
          <p:cNvPr id="4" name="Slide Number Placeholder 3"/>
          <p:cNvSpPr>
            <a:spLocks noGrp="1"/>
          </p:cNvSpPr>
          <p:nvPr>
            <p:ph type="sldNum" sz="quarter" idx="10"/>
          </p:nvPr>
        </p:nvSpPr>
        <p:spPr/>
        <p:txBody>
          <a:bodyPr/>
          <a:lstStyle/>
          <a:p>
            <a:fld id="{83F17A60-5211-564C-AE51-C5EE6D827C53}" type="slidenum">
              <a:rPr lang="en-US" smtClean="0"/>
              <a:t>17</a:t>
            </a:fld>
            <a:endParaRPr lang="en-US"/>
          </a:p>
        </p:txBody>
      </p:sp>
    </p:spTree>
    <p:extLst>
      <p:ext uri="{BB962C8B-B14F-4D97-AF65-F5344CB8AC3E}">
        <p14:creationId xmlns:p14="http://schemas.microsoft.com/office/powerpoint/2010/main" val="80365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Remember the workflow</a:t>
            </a:r>
          </a:p>
          <a:p>
            <a:pPr marL="171450" indent="-171450">
              <a:buFontTx/>
              <a:buChar char="-"/>
            </a:pPr>
            <a:r>
              <a:rPr lang="en-CA" sz="1100" b="0" u="none" dirty="0"/>
              <a:t>R is also a very popular language with machine learning, and very similar to </a:t>
            </a:r>
            <a:r>
              <a:rPr lang="en-CA" sz="1100" b="0" u="none" dirty="0" err="1"/>
              <a:t>Matlab</a:t>
            </a:r>
            <a:r>
              <a:rPr lang="en-CA" sz="1100" b="0" u="none" dirty="0"/>
              <a:t> in its coding style.</a:t>
            </a:r>
          </a:p>
          <a:p>
            <a:pPr marL="171450" indent="-171450">
              <a:buFontTx/>
              <a:buChar char="-"/>
            </a:pPr>
            <a:r>
              <a:rPr lang="en-CA" sz="1100" b="0" u="none" dirty="0"/>
              <a:t>Machine learning repository</a:t>
            </a:r>
          </a:p>
        </p:txBody>
      </p:sp>
      <p:sp>
        <p:nvSpPr>
          <p:cNvPr id="4" name="Slide Number Placeholder 3"/>
          <p:cNvSpPr>
            <a:spLocks noGrp="1"/>
          </p:cNvSpPr>
          <p:nvPr>
            <p:ph type="sldNum" sz="quarter" idx="10"/>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2987648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sz="1100" b="0" u="none" dirty="0"/>
          </a:p>
        </p:txBody>
      </p:sp>
      <p:sp>
        <p:nvSpPr>
          <p:cNvPr id="4" name="Slide Number Placeholder 3"/>
          <p:cNvSpPr>
            <a:spLocks noGrp="1"/>
          </p:cNvSpPr>
          <p:nvPr>
            <p:ph type="sldNum" sz="quarter" idx="10"/>
          </p:nvPr>
        </p:nvSpPr>
        <p:spPr/>
        <p:txBody>
          <a:bodyPr/>
          <a:lstStyle/>
          <a:p>
            <a:fld id="{83F17A60-5211-564C-AE51-C5EE6D827C53}" type="slidenum">
              <a:rPr lang="en-US" smtClean="0"/>
              <a:t>19</a:t>
            </a:fld>
            <a:endParaRPr lang="en-US"/>
          </a:p>
        </p:txBody>
      </p:sp>
    </p:spTree>
    <p:extLst>
      <p:ext uri="{BB962C8B-B14F-4D97-AF65-F5344CB8AC3E}">
        <p14:creationId xmlns:p14="http://schemas.microsoft.com/office/powerpoint/2010/main" val="391957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err="1"/>
              <a:t>Numpy</a:t>
            </a:r>
            <a:r>
              <a:rPr lang="en-CA" dirty="0"/>
              <a:t>: supports scientific computing through n dimensional arrays, and linear algebra</a:t>
            </a:r>
          </a:p>
          <a:p>
            <a:pPr marL="171450" indent="-171450">
              <a:buFontTx/>
              <a:buChar char="-"/>
            </a:pPr>
            <a:r>
              <a:rPr lang="en-CA" dirty="0"/>
              <a:t>Pandas: data frames that make it easy to access and analyze data</a:t>
            </a:r>
          </a:p>
          <a:p>
            <a:pPr marL="171450" indent="-171450">
              <a:buFontTx/>
              <a:buChar char="-"/>
            </a:pPr>
            <a:r>
              <a:rPr lang="en-CA" dirty="0"/>
              <a:t>Matplotlib: 2D plotting library</a:t>
            </a:r>
          </a:p>
          <a:p>
            <a:pPr marL="171450" indent="-171450">
              <a:buFontTx/>
              <a:buChar char="-"/>
            </a:pPr>
            <a:r>
              <a:rPr lang="en-CA" dirty="0" err="1"/>
              <a:t>Scikit</a:t>
            </a:r>
            <a:r>
              <a:rPr lang="en-CA" dirty="0"/>
              <a:t>-learn: tools for performing machine learning operations</a:t>
            </a:r>
          </a:p>
          <a:p>
            <a:pPr marL="171450" indent="-171450">
              <a:buFontTx/>
              <a:buChar char="-"/>
            </a:pPr>
            <a:r>
              <a:rPr lang="en-CA" dirty="0" err="1"/>
              <a:t>Jupyter</a:t>
            </a:r>
            <a:r>
              <a:rPr lang="en-CA" dirty="0"/>
              <a:t> notebook: good for iterative trial and error and record keeping. Documents produced are presentation quality, and easily shared as a “notebook”. Supports more than just Python</a:t>
            </a:r>
          </a:p>
        </p:txBody>
      </p:sp>
      <p:sp>
        <p:nvSpPr>
          <p:cNvPr id="4" name="Slide Number Placeholder 3"/>
          <p:cNvSpPr>
            <a:spLocks noGrp="1"/>
          </p:cNvSpPr>
          <p:nvPr>
            <p:ph type="sldNum" sz="quarter" idx="10"/>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09129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68997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At first, asking the right question seems easy: “Predict if a person will develop diabetes”. Nice, fast, simple, done, let’s get the data now.</a:t>
            </a:r>
          </a:p>
          <a:p>
            <a:pPr marL="171450" indent="-171450">
              <a:buFontTx/>
              <a:buChar char="-"/>
            </a:pPr>
            <a:r>
              <a:rPr lang="en-CA" dirty="0"/>
              <a:t>Need question that will direct and validate work: will point the direction of the gather that we gather, mold and shape the data, how we interpret the solution, and the criteria we use to validate the solution. One liner will not cut it.</a:t>
            </a:r>
          </a:p>
          <a:p>
            <a:pPr marL="171450" indent="-171450">
              <a:buFontTx/>
              <a:buChar char="-"/>
            </a:pPr>
            <a:r>
              <a:rPr lang="en-CA" dirty="0"/>
              <a:t>Define scope, define target performance, define context for usage, define how solution will be created</a:t>
            </a:r>
          </a:p>
          <a:p>
            <a:pPr marL="171450" indent="-171450">
              <a:buFontTx/>
              <a:buChar char="-"/>
            </a:pPr>
            <a:r>
              <a:rPr lang="en-CA" dirty="0"/>
              <a:t>Identify critical factors. Focus on higher diabetes risk racial groups.</a:t>
            </a:r>
          </a:p>
          <a:p>
            <a:pPr marL="171450" indent="-171450">
              <a:buFontTx/>
              <a:buChar char="-"/>
            </a:pPr>
            <a:r>
              <a:rPr lang="en-CA" dirty="0"/>
              <a:t>Pima Indian Diabetes study </a:t>
            </a:r>
            <a:r>
              <a:rPr lang="en-CA" dirty="0">
                <a:sym typeface="Wingdings" panose="05000000000000000000" pitchFamily="2" charset="2"/>
              </a:rPr>
              <a:t> study conducted in the 90’s on women of the Pima Indian population in the Southern Arizona area. Available at UCI machine learning repository.</a:t>
            </a:r>
            <a:endParaRPr lang="en-CA" dirty="0"/>
          </a:p>
          <a:p>
            <a:pPr marL="171450" indent="-171450">
              <a:buFontTx/>
              <a:buChar char="-"/>
            </a:pPr>
            <a:endParaRPr lang="en-CA" dirty="0"/>
          </a:p>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363100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Be careful of controversial topics like global warming. Data may be manipulated or skewed</a:t>
            </a:r>
          </a:p>
          <a:p>
            <a:pPr marL="171450" indent="-171450">
              <a:buFontTx/>
              <a:buChar char="-"/>
            </a:pPr>
            <a:r>
              <a:rPr lang="en-CA" dirty="0"/>
              <a:t>Your own company’s data from the IT department</a:t>
            </a:r>
          </a:p>
          <a:p>
            <a:pPr marL="171450" indent="-171450">
              <a:buFontTx/>
              <a:buChar char="-"/>
            </a:pPr>
            <a:r>
              <a:rPr lang="en-CA" dirty="0"/>
              <a:t>Data rule #1: The closer the data is to what you are predicting, the better. Sometimes data won’t be as nice as this one, where the class column is exactly what we want. So there would be need for interpret the outcome from multiple columns</a:t>
            </a:r>
          </a:p>
          <a:p>
            <a:pPr marL="171450" indent="-171450">
              <a:buFontTx/>
              <a:buChar char="-"/>
            </a:pPr>
            <a:r>
              <a:rPr lang="en-CA" dirty="0"/>
              <a:t>Data rule #2: Data will never be in the format you need. In Python, use Pandas </a:t>
            </a:r>
            <a:r>
              <a:rPr lang="en-CA" dirty="0" err="1"/>
              <a:t>Dataframes</a:t>
            </a:r>
            <a:r>
              <a:rPr lang="en-CA" dirty="0"/>
              <a:t> to reformat the data</a:t>
            </a:r>
          </a:p>
          <a:p>
            <a:pPr marL="171450" indent="-171450">
              <a:buFontTx/>
              <a:buChar char="-"/>
            </a:pPr>
            <a:r>
              <a:rPr lang="en-CA" dirty="0"/>
              <a:t>50-80% of the time in a machine learning project is spent preparing the data</a:t>
            </a:r>
          </a:p>
          <a:p>
            <a:pPr marL="171450" indent="-171450">
              <a:buFontTx/>
              <a:buChar char="-"/>
            </a:pPr>
            <a:endParaRPr lang="en-CA" dirty="0"/>
          </a:p>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194513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Next, take a look at what algorithms are suitable for our analysis</a:t>
            </a:r>
          </a:p>
          <a:p>
            <a:pPr marL="171450" indent="-171450">
              <a:buFontTx/>
              <a:buChar char="-"/>
            </a:pPr>
            <a:r>
              <a:rPr lang="en-CA" dirty="0"/>
              <a:t>We will choose an algorithm to be our "initial" algorithm, as it is very likely that testing said algorithm can lead to non-accurate results</a:t>
            </a:r>
          </a:p>
          <a:p>
            <a:pPr marL="171450" indent="-171450">
              <a:buFontTx/>
              <a:buChar char="-"/>
            </a:pPr>
            <a:r>
              <a:rPr lang="en-CA" dirty="0"/>
              <a:t>The algorithm is the engine that drives the process</a:t>
            </a:r>
          </a:p>
          <a:p>
            <a:pPr marL="171450" indent="-171450">
              <a:buFontTx/>
              <a:buChar char="-"/>
            </a:pPr>
            <a:r>
              <a:rPr lang="en-CA" dirty="0"/>
              <a:t>When Fit(), the training function in </a:t>
            </a:r>
            <a:r>
              <a:rPr lang="en-CA" dirty="0" err="1"/>
              <a:t>Scikit</a:t>
            </a:r>
            <a:r>
              <a:rPr lang="en-CA" dirty="0"/>
              <a:t>-learn, is called, it will take the algorithm and use it to process the training data, essentially analyzing it</a:t>
            </a:r>
          </a:p>
          <a:p>
            <a:pPr marL="171450" indent="-171450">
              <a:buFontTx/>
              <a:buChar char="-"/>
            </a:pPr>
            <a:r>
              <a:rPr lang="en-CA" dirty="0"/>
              <a:t>This analysis evaluates the data with respect to a mathematical model and logic associated with the algorithm</a:t>
            </a:r>
          </a:p>
          <a:p>
            <a:pPr marL="171450" indent="-171450">
              <a:buFontTx/>
              <a:buChar char="-"/>
            </a:pPr>
            <a:r>
              <a:rPr lang="en-CA" dirty="0"/>
              <a:t>Algorithm uses results of analysis to adjust internal parameters to produce a model that has been trained to best fit the features of the training data, and produce the associated class result.</a:t>
            </a:r>
          </a:p>
          <a:p>
            <a:pPr marL="171450" indent="-171450">
              <a:buFontTx/>
              <a:buChar char="-"/>
            </a:pPr>
            <a:r>
              <a:rPr lang="en-CA" dirty="0"/>
              <a:t>So now the parameters are taken and stored, and the model is said to be trained. Later on, the predict() function is used, and then it will take real data, and classify them</a:t>
            </a:r>
          </a:p>
          <a:p>
            <a:pPr marL="171450" indent="-171450">
              <a:buFontTx/>
              <a:buChar char="-"/>
            </a:pPr>
            <a:endParaRPr lang="en-CA" dirty="0"/>
          </a:p>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1905438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200" b="0" i="0" u="none" strike="noStrike" kern="1200" dirty="0">
                <a:solidFill>
                  <a:schemeClr val="tx1"/>
                </a:solidFill>
                <a:effectLst/>
                <a:latin typeface="+mn-lt"/>
                <a:ea typeface="+mn-ea"/>
                <a:cs typeface="+mn-cs"/>
              </a:rPr>
              <a:t>Since machine learning can be applied to a lot of problems, there are a lot of machine learning algorithms available. A quick check of the </a:t>
            </a:r>
            <a:r>
              <a:rPr lang="en-CA" sz="1200" b="0" i="0" u="none" strike="noStrike" kern="1200" dirty="0" err="1">
                <a:solidFill>
                  <a:schemeClr val="tx1"/>
                </a:solidFill>
                <a:effectLst/>
                <a:latin typeface="+mn-lt"/>
                <a:ea typeface="+mn-ea"/>
                <a:cs typeface="+mn-cs"/>
              </a:rPr>
              <a:t>scikit</a:t>
            </a:r>
            <a:r>
              <a:rPr lang="en-CA" sz="1200" b="0" i="0" u="none" strike="noStrike" kern="1200" dirty="0">
                <a:solidFill>
                  <a:schemeClr val="tx1"/>
                </a:solidFill>
                <a:effectLst/>
                <a:latin typeface="+mn-lt"/>
                <a:ea typeface="+mn-ea"/>
                <a:cs typeface="+mn-cs"/>
              </a:rPr>
              <a:t>-learn library shows that there are over 50, and more being created. So how do we decide which algorithm to use? To decide which algorithms would be suitable, we can compare the algorithms on a number of factors. Not surprisingly, data scientists have different opinions on what factors are important in selecting algorithms. The decision factors presented here represent one possible set of factors. As you gain experience, you will likely develop your own set of factors and decision criteria. For our example, we are going to use these decision factors to select our initial algorithm: what learning type they support, the result type the algorithm predicts, the complexity of the algorithm, and whether the algorithm is basic or enhanced. We will use our solution statement and knowledge of the workflow to help guide us in the evaluation of these factors. Each algorithm has a set of problems with which it works best. One way to divide them is to look at the type of learning they support. </a:t>
            </a:r>
          </a:p>
          <a:p>
            <a:pPr marL="171450" indent="-171450">
              <a:buFontTx/>
              <a:buChar char="-"/>
            </a:pPr>
            <a:r>
              <a:rPr lang="en-CA" sz="1200" b="0" i="0" u="none" strike="noStrike" kern="1200" dirty="0">
                <a:solidFill>
                  <a:schemeClr val="tx1"/>
                </a:solidFill>
                <a:effectLst/>
                <a:latin typeface="+mn-lt"/>
                <a:ea typeface="+mn-ea"/>
                <a:cs typeface="+mn-cs"/>
              </a:rPr>
              <a:t>With that in mind, let's go back to the solution statement and see what guidance it offers. Reading the statement, we see that our solution is about prediction. Prediction means supervised machine learning, so we can eliminate all algorithms that do not support supervised machine learning. That reduces the number of choices, but we still have a lot. Let's see what else we can do. Let's see how the result type can help. Prediction results can be divided into two categories, regression and classification. Regression means a continuous set of values. Back in our example of determining the price of the house, we used the features of the house, size, number of bedrooms, et cetera. We put these features into an equation and produced a price. Any change in any feature resulted in a direct change in the price. In contrast, classification problems have a discrete set of values, such as: small, medium, or large; one to 100, 101 to 200, 201 to 300; or true and false. Changes in the feature values may or may not change the classification. So what type of problem do we have? Again, the solution statement comes to our aid. From the solution statement, we see that the algorithm must predict which people are likely to develop diabetes. Remember, diabetes is true or false, and therefore diabetes is a binary outcome. Since we are predicting a binary outcome, diabetes or not, we can eliminate any algorithms that do not support classification in general and binary classification in particular. That disqualified some more algorithms, but perhaps not as many as you might have thought. This is because many algorithms support both regression and classification. </a:t>
            </a:r>
          </a:p>
          <a:p>
            <a:pPr marL="171450" indent="-171450">
              <a:buFontTx/>
              <a:buChar char="-"/>
            </a:pPr>
            <a:r>
              <a:rPr lang="en-CA" sz="1200" b="0" i="0" u="none" strike="noStrike" kern="1200" dirty="0">
                <a:solidFill>
                  <a:schemeClr val="tx1"/>
                </a:solidFill>
                <a:effectLst/>
                <a:latin typeface="+mn-lt"/>
                <a:ea typeface="+mn-ea"/>
                <a:cs typeface="+mn-cs"/>
              </a:rPr>
              <a:t>We are down to 20 algorithms, but that is still too many. Since this is our initial algorithm, let's keep it simple. Let's also eliminate algorithms that are ensemble algorithms. These are special algorithms that combine multiple algorithms under one interface. These algorithms are more often used when we need to tune a model to increase performance. And we are still trying to do our initial training. Also, ensemble algorithms tend to be complex and difficult to diagnose and troubleshoot when the results start going awry. We still have a field of algorithms left, and we can divide these into two groups, basic and enhanced. Enhanced algorithms are a variation on basic algorithms. They have been enhanced to perform better and/or add additional functionality. As a result, they are more complex to understand and use properly. Since this is our initial algorithm, let's stick to the basic algorithms. These have the advantage of being less complex, and therefore easier to understand.</a:t>
            </a:r>
            <a:endParaRPr lang="en-CA" sz="1100" b="0" u="none" dirty="0"/>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59185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200" b="0" i="0" u="none" strike="noStrike" kern="1200" dirty="0">
                <a:solidFill>
                  <a:schemeClr val="tx1"/>
                </a:solidFill>
                <a:effectLst/>
                <a:latin typeface="+mn-lt"/>
                <a:ea typeface="+mn-ea"/>
                <a:cs typeface="+mn-cs"/>
              </a:rPr>
              <a:t>For our problem, let's look at three basic algorithms as possibilities for use in our initial training and evaluation. We will look at Naive Bayes, Logistics Regression, and Decision Tree. Each of these algorithms are classic machine learning algorithms, and understanding a little bit about each one can greatly help in understanding more complex algorithms that use these algorithms as building blocks. The Naive Bayes algorithm is based on Bayes' theorem. This theorem calculates a probability of a diabetes by looking at the likelihood of diabetes based on previous data combined with the probability of diabetes on nearby feature values. In other words, so how often does the person having high blood pressure correlate to diabetes? It makes the naive assumption that all of the features we pass in our independent of each other and equally impact the result. For our data, this means that blood pressure is as important as BMI, which is also as important as the number of pregnancies. This assumption that every feature is independent to the others allows for fast conversions and therefore requires a small amount of data to train. The Logistics Regression algorithm has a somewhat confusing name. In statistics, regression often implies continuous values. But Logistics Regression returns a binary result. The algorithm measures the relationship of each feature and weights them based on their impact on the result. The resultant value is mapped against a curve with two values, one and zero, which is equivalent to diabetes or no diabetes in our case. The Decision Tree algorithm can be nicely visualized. The algorithm uses a binary tree structure with each node making a decision based upon the values of the feature. At each node, the feature value causes us to go down one path or another. A lot of data may be required to find the value which defines taking one path or another. As we see, decision trees have the advantage of having tools available to produce a picture of the tree. This makes it easy to follow along and visualize how the trained model works. From these three, let's select Naive Bayes as the initial algorithm for training and evaluation. Naive Bayes has a number of characteristics that make it useful as an initial algorithm. First, it is simple to understand. It uses how often a feature is associated with a result to determine if the value is diabetes or not diabetes. Second, the algorithm is fast. Training time of some of the more complex algorithms can run 100 times or more longer. In a machine learning, you often have repeated cycles of running the algorithm, evaluating the result, and tweaking the data. Having a fast algorithm makes these cycles much quicker. Finally, the algorithm is stable. With some algorithms, as you work with the data, small changes in training parameters cause the results to vary widely. Or worse, the algorithm fails and returns nonsensical results. Both of these can send you on a long and frustrating debugging cycle. Naive Bayes does not exhibit these behaviors. So let's summarize our algorithm selection process. First, we need to acknowledge that there are a lot of algorithms available and more being created every day. With all these algorithms available, we need to select one we will initially train with our data into a model. To select this algorithm, we can use the features of our problem that we captured when we defined our solution statement. From the solution statement, we know we have a supervised machine learning problem, which removes all of the unsupervised machine learning algorithms. We wanted binary results, not continuous values, which further reduces the number of viable algorithms. Since this is initial algorithm training and evaluation, we also eliminated all ensemble algorithms that combine multiple algorithms. We also decided that for initial training, we only wanted basic versions of the algorithms. After evaluating the basic algorithms, we selected Naive Bayes as our initial algorithm, because it is fast, simple, and stable. In the next sections, we will train this algorithm and see how well it can predict if a person is likely to develop diabetes.</a:t>
            </a:r>
            <a:endParaRPr lang="en-CA" sz="1100" b="0" u="none" dirty="0"/>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1601593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100" b="0" u="none" dirty="0"/>
              <a:t>Our plan now is to separate our data into training data and testing data</a:t>
            </a:r>
          </a:p>
          <a:p>
            <a:pPr marL="171450" indent="-171450">
              <a:buFontTx/>
              <a:buChar char="-"/>
            </a:pPr>
            <a:r>
              <a:rPr lang="en-CA" sz="1100" b="0" u="none" dirty="0"/>
              <a:t>A good number to split is approximately 70% training and 30% testing</a:t>
            </a:r>
          </a:p>
          <a:p>
            <a:pPr marL="171450" indent="-171450">
              <a:buFontTx/>
              <a:buChar char="-"/>
            </a:pPr>
            <a:r>
              <a:rPr lang="en-CA" sz="1100" b="0" u="none" dirty="0"/>
              <a:t>Remember, it is a specific prediction model we are creating, so this model changes based on the data we use</a:t>
            </a:r>
          </a:p>
        </p:txBody>
      </p:sp>
      <p:sp>
        <p:nvSpPr>
          <p:cNvPr id="4" name="Slide Number Placeholder 3"/>
          <p:cNvSpPr>
            <a:spLocks noGrp="1"/>
          </p:cNvSpPr>
          <p:nvPr>
            <p:ph type="sldNum" sz="quarter" idx="10"/>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422414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hyperlink" Target="https://aka.avanade.com/CoverPhotos"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19761075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361285439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05016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dirty="0"/>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dirty="0"/>
          </a:p>
        </p:txBody>
      </p:sp>
    </p:spTree>
    <p:extLst>
      <p:ext uri="{BB962C8B-B14F-4D97-AF65-F5344CB8AC3E}">
        <p14:creationId xmlns:p14="http://schemas.microsoft.com/office/powerpoint/2010/main" val="257283763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1904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48358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56AE49D8-AB2D-4686-A1AC-EB8EF2D28561}"/>
              </a:ext>
            </a:extLst>
          </p:cNvPr>
          <p:cNvSpPr>
            <a:spLocks noGrp="1"/>
          </p:cNvSpPr>
          <p:nvPr>
            <p:ph type="sldNum" sz="quarter" idx="10"/>
          </p:nvPr>
        </p:nvSpPr>
        <p:spPr/>
        <p:txBody>
          <a:body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409476647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316687627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67611772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378235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dirty="0"/>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dirty="0"/>
          </a:p>
        </p:txBody>
      </p:sp>
    </p:spTree>
    <p:extLst>
      <p:ext uri="{BB962C8B-B14F-4D97-AF65-F5344CB8AC3E}">
        <p14:creationId xmlns:p14="http://schemas.microsoft.com/office/powerpoint/2010/main" val="278641737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77B404B5-8474-411C-B288-DD4B1ACBC8D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368935036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0754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723535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133E5817-89C8-45EE-8909-BD20E45F270F}"/>
              </a:ext>
            </a:extLst>
          </p:cNvPr>
          <p:cNvSpPr>
            <a:spLocks noGrp="1"/>
          </p:cNvSpPr>
          <p:nvPr>
            <p:ph type="sldNum" sz="quarter" idx="10"/>
          </p:nvPr>
        </p:nvSpPr>
        <p:spPr/>
        <p:txBody>
          <a:body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165309569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76562743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88514857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837214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dirty="0"/>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dirty="0"/>
          </a:p>
        </p:txBody>
      </p:sp>
    </p:spTree>
    <p:extLst>
      <p:ext uri="{BB962C8B-B14F-4D97-AF65-F5344CB8AC3E}">
        <p14:creationId xmlns:p14="http://schemas.microsoft.com/office/powerpoint/2010/main" val="47224753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52606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08289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133E5817-89C8-45EE-8909-BD20E45F270F}"/>
              </a:ext>
            </a:extLst>
          </p:cNvPr>
          <p:cNvSpPr>
            <a:spLocks noGrp="1"/>
          </p:cNvSpPr>
          <p:nvPr>
            <p:ph type="sldNum" sz="quarter" idx="10"/>
          </p:nvPr>
        </p:nvSpPr>
        <p:spPr/>
        <p:txBody>
          <a:body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378836242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dirty="0"/>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dirty="0"/>
          </a:p>
        </p:txBody>
      </p:sp>
    </p:spTree>
    <p:extLst>
      <p:ext uri="{BB962C8B-B14F-4D97-AF65-F5344CB8AC3E}">
        <p14:creationId xmlns:p14="http://schemas.microsoft.com/office/powerpoint/2010/main" val="200043314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09725597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284367701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urora Wavetrim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4452308"/>
          </a:xfrm>
          <a:prstGeom prst="rect">
            <a:avLst/>
          </a:prstGeom>
        </p:spPr>
      </p:pic>
      <p:grpSp>
        <p:nvGrpSpPr>
          <p:cNvPr id="10" name="Group 9"/>
          <p:cNvGrpSpPr/>
          <p:nvPr userDrawn="1"/>
        </p:nvGrpSpPr>
        <p:grpSpPr>
          <a:xfrm>
            <a:off x="-3175" y="3352791"/>
            <a:ext cx="12195175" cy="3505209"/>
            <a:chOff x="-3175" y="3352791"/>
            <a:chExt cx="12195175" cy="3505209"/>
          </a:xfrm>
        </p:grpSpPr>
        <p:sp>
          <p:nvSpPr>
            <p:cNvPr id="11" name="Rectangle 10"/>
            <p:cNvSpPr/>
            <p:nvPr userDrawn="1"/>
          </p:nvSpPr>
          <p:spPr>
            <a:xfrm>
              <a:off x="0" y="4452308"/>
              <a:ext cx="12192000" cy="2405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175" y="3352791"/>
              <a:ext cx="12195174" cy="1242463"/>
            </a:xfrm>
            <a:prstGeom prst="rect">
              <a:avLst/>
            </a:prstGeom>
          </p:spPr>
        </p:pic>
      </p:grpSp>
      <p:sp>
        <p:nvSpPr>
          <p:cNvPr id="15" name="Footer Placeholder 2">
            <a:extLst>
              <a:ext uri="{FF2B5EF4-FFF2-40B4-BE49-F238E27FC236}">
                <a16:creationId xmlns:a16="http://schemas.microsoft.com/office/drawing/2014/main" id="{AF6CFB02-6C38-4BCC-AE64-D415CEE9C09A}"/>
              </a:ext>
            </a:extLst>
          </p:cNvPr>
          <p:cNvSpPr>
            <a:spLocks noGrp="1"/>
          </p:cNvSpPr>
          <p:nvPr>
            <p:ph type="ftr" sz="quarter" idx="11"/>
          </p:nvPr>
        </p:nvSpPr>
        <p:spPr>
          <a:xfrm>
            <a:off x="5063765" y="6589498"/>
            <a:ext cx="2064470" cy="245261"/>
          </a:xfrm>
        </p:spPr>
        <p:txBody>
          <a:bodyPr/>
          <a:lstStyle/>
          <a:p>
            <a:r>
              <a:rPr lang="en-US" sz="800">
                <a:solidFill>
                  <a:schemeClr val="bg1">
                    <a:lumMod val="85000"/>
                  </a:schemeClr>
                </a:solidFill>
                <a:cs typeface="Segoe UI" panose="020B0502040204020203" pitchFamily="34" charset="0"/>
              </a:rPr>
              <a:t>©2017 Avanade Inc. All Rights Reserved.</a:t>
            </a:r>
            <a:endParaRPr lang="en-US" sz="800" dirty="0">
              <a:solidFill>
                <a:schemeClr val="bg1">
                  <a:lumMod val="85000"/>
                </a:schemeClr>
              </a:solidFill>
              <a:cs typeface="Segoe UI" panose="020B0502040204020203" pitchFamily="34" charset="0"/>
            </a:endParaRPr>
          </a:p>
        </p:txBody>
      </p:sp>
      <p:sp>
        <p:nvSpPr>
          <p:cNvPr id="9" name="Subtitle 2">
            <a:extLst>
              <a:ext uri="{FF2B5EF4-FFF2-40B4-BE49-F238E27FC236}">
                <a16:creationId xmlns:a16="http://schemas.microsoft.com/office/drawing/2014/main" id="{552D40EE-1219-4260-8BFA-4492AFB06B05}"/>
              </a:ext>
            </a:extLst>
          </p:cNvPr>
          <p:cNvSpPr>
            <a:spLocks noGrp="1"/>
          </p:cNvSpPr>
          <p:nvPr>
            <p:ph type="subTitle" idx="1"/>
          </p:nvPr>
        </p:nvSpPr>
        <p:spPr>
          <a:xfrm>
            <a:off x="2268538" y="5471703"/>
            <a:ext cx="9085262" cy="1024008"/>
          </a:xfrm>
          <a:prstGeom prst="rect">
            <a:avLst/>
          </a:prstGeom>
        </p:spPr>
        <p:txBody>
          <a:bodyPr>
            <a:noAutofit/>
          </a:bodyPr>
          <a:lstStyle>
            <a:lvl1pPr marL="0" indent="0" algn="l">
              <a:buNone/>
              <a:defRPr lang="en-US" sz="16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a:p>
            <a:r>
              <a:rPr lang="en-GB" dirty="0"/>
              <a:t>Go to </a:t>
            </a:r>
            <a:r>
              <a:rPr lang="en-GB" dirty="0">
                <a:hlinkClick r:id="rId4"/>
              </a:rPr>
              <a:t>https://aka.avanade.com/CoverPhotos</a:t>
            </a:r>
            <a:r>
              <a:rPr lang="en-GB" dirty="0"/>
              <a:t> for additional cover photos</a:t>
            </a:r>
          </a:p>
        </p:txBody>
      </p:sp>
      <p:sp>
        <p:nvSpPr>
          <p:cNvPr id="16" name="Title 1">
            <a:extLst>
              <a:ext uri="{FF2B5EF4-FFF2-40B4-BE49-F238E27FC236}">
                <a16:creationId xmlns:a16="http://schemas.microsoft.com/office/drawing/2014/main" id="{A6F6A01D-EC2F-459A-AA3A-A655EA0B26F7}"/>
              </a:ext>
            </a:extLst>
          </p:cNvPr>
          <p:cNvSpPr>
            <a:spLocks noGrp="1"/>
          </p:cNvSpPr>
          <p:nvPr>
            <p:ph type="title"/>
          </p:nvPr>
        </p:nvSpPr>
        <p:spPr>
          <a:xfrm>
            <a:off x="2268538" y="4744958"/>
            <a:ext cx="9085262" cy="687600"/>
          </a:xfrm>
          <a:prstGeom prst="rect">
            <a:avLst/>
          </a:prstGeom>
        </p:spPr>
        <p:txBody>
          <a:bodyPr/>
          <a:lstStyle>
            <a:lvl1pPr>
              <a:defRPr lang="en-GB" sz="3600" b="0" i="0" kern="1200" dirty="0">
                <a:solidFill>
                  <a:schemeClr val="tx2"/>
                </a:solidFill>
                <a:latin typeface="Segoe UI Light" charset="0"/>
                <a:ea typeface="Segoe UI Light" charset="0"/>
                <a:cs typeface="Segoe UI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548196252"/>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49380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
        <p:nvSpPr>
          <p:cNvPr id="3" name="Slide Number Placeholder 5">
            <a:extLst>
              <a:ext uri="{FF2B5EF4-FFF2-40B4-BE49-F238E27FC236}">
                <a16:creationId xmlns:a16="http://schemas.microsoft.com/office/drawing/2014/main" id="{7F9AFA9F-3C8B-42FE-8D9F-5AC915F2F859}"/>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161713501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2637281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Pharm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504944"/>
          </a:xfrm>
          <a:prstGeom prst="rect">
            <a:avLst/>
          </a:prstGeom>
        </p:spPr>
      </p:pic>
      <p:grpSp>
        <p:nvGrpSpPr>
          <p:cNvPr id="17" name="Group 16">
            <a:extLst>
              <a:ext uri="{FF2B5EF4-FFF2-40B4-BE49-F238E27FC236}">
                <a16:creationId xmlns:a16="http://schemas.microsoft.com/office/drawing/2014/main" id="{0F5B8894-704E-49CB-B54C-A2462EA143B4}"/>
              </a:ext>
            </a:extLst>
          </p:cNvPr>
          <p:cNvGrpSpPr/>
          <p:nvPr userDrawn="1"/>
        </p:nvGrpSpPr>
        <p:grpSpPr>
          <a:xfrm>
            <a:off x="-3175" y="3352791"/>
            <a:ext cx="12195175" cy="3505209"/>
            <a:chOff x="-3175" y="3352791"/>
            <a:chExt cx="12195175" cy="3505209"/>
          </a:xfrm>
        </p:grpSpPr>
        <p:sp>
          <p:nvSpPr>
            <p:cNvPr id="18" name="Rectangle 17">
              <a:extLst>
                <a:ext uri="{FF2B5EF4-FFF2-40B4-BE49-F238E27FC236}">
                  <a16:creationId xmlns:a16="http://schemas.microsoft.com/office/drawing/2014/main" id="{CDCA8D63-89B4-4D54-A988-EE08DA5C661B}"/>
                </a:ext>
              </a:extLst>
            </p:cNvPr>
            <p:cNvSpPr/>
            <p:nvPr userDrawn="1"/>
          </p:nvSpPr>
          <p:spPr>
            <a:xfrm>
              <a:off x="0" y="4457700"/>
              <a:ext cx="12192000" cy="2400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5F37936-AF30-4EC2-A5CE-73D0018592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175" y="3352791"/>
              <a:ext cx="12195174" cy="1242463"/>
            </a:xfrm>
            <a:prstGeom prst="rect">
              <a:avLst/>
            </a:prstGeom>
          </p:spPr>
        </p:pic>
      </p:grpSp>
      <p:sp>
        <p:nvSpPr>
          <p:cNvPr id="20" name="Footer Placeholder 2">
            <a:extLst>
              <a:ext uri="{FF2B5EF4-FFF2-40B4-BE49-F238E27FC236}">
                <a16:creationId xmlns:a16="http://schemas.microsoft.com/office/drawing/2014/main" id="{A4F8F56E-BC23-4D8C-B46C-7925A675A64E}"/>
              </a:ext>
            </a:extLst>
          </p:cNvPr>
          <p:cNvSpPr>
            <a:spLocks noGrp="1"/>
          </p:cNvSpPr>
          <p:nvPr>
            <p:ph type="ftr" sz="quarter" idx="11"/>
          </p:nvPr>
        </p:nvSpPr>
        <p:spPr>
          <a:xfrm>
            <a:off x="5063765" y="6589498"/>
            <a:ext cx="2064470" cy="245261"/>
          </a:xfrm>
        </p:spPr>
        <p:txBody>
          <a:bodyPr/>
          <a:lstStyle/>
          <a:p>
            <a:r>
              <a:rPr lang="en-US" sz="800">
                <a:solidFill>
                  <a:schemeClr val="bg1">
                    <a:lumMod val="85000"/>
                  </a:schemeClr>
                </a:solidFill>
                <a:cs typeface="Segoe UI" panose="020B0502040204020203" pitchFamily="34" charset="0"/>
              </a:rPr>
              <a:t>©2017 Avanade Inc. All Rights Reserved.</a:t>
            </a:r>
            <a:endParaRPr lang="en-US" sz="800" dirty="0">
              <a:solidFill>
                <a:schemeClr val="bg1">
                  <a:lumMod val="85000"/>
                </a:schemeClr>
              </a:solidFill>
              <a:cs typeface="Segoe UI" panose="020B0502040204020203" pitchFamily="34" charset="0"/>
            </a:endParaRPr>
          </a:p>
        </p:txBody>
      </p:sp>
      <p:sp>
        <p:nvSpPr>
          <p:cNvPr id="21" name="Subtitle 2">
            <a:extLst>
              <a:ext uri="{FF2B5EF4-FFF2-40B4-BE49-F238E27FC236}">
                <a16:creationId xmlns:a16="http://schemas.microsoft.com/office/drawing/2014/main" id="{105861DD-41D6-4A66-B466-0461791E46BD}"/>
              </a:ext>
            </a:extLst>
          </p:cNvPr>
          <p:cNvSpPr>
            <a:spLocks noGrp="1"/>
          </p:cNvSpPr>
          <p:nvPr>
            <p:ph type="subTitle" idx="1"/>
          </p:nvPr>
        </p:nvSpPr>
        <p:spPr>
          <a:xfrm>
            <a:off x="2268538" y="5471703"/>
            <a:ext cx="9085262" cy="1024008"/>
          </a:xfrm>
          <a:prstGeom prst="rect">
            <a:avLst/>
          </a:prstGeom>
        </p:spPr>
        <p:txBody>
          <a:bodyPr>
            <a:noAutofit/>
          </a:bodyPr>
          <a:lstStyle>
            <a:lvl1pPr marL="0" indent="0" algn="l">
              <a:buNone/>
              <a:defRPr lang="en-US" sz="16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Title 1">
            <a:extLst>
              <a:ext uri="{FF2B5EF4-FFF2-40B4-BE49-F238E27FC236}">
                <a16:creationId xmlns:a16="http://schemas.microsoft.com/office/drawing/2014/main" id="{95EE87A3-5794-40C9-97B8-2ED9DE2D47D6}"/>
              </a:ext>
            </a:extLst>
          </p:cNvPr>
          <p:cNvSpPr>
            <a:spLocks noGrp="1"/>
          </p:cNvSpPr>
          <p:nvPr>
            <p:ph type="title"/>
          </p:nvPr>
        </p:nvSpPr>
        <p:spPr>
          <a:xfrm>
            <a:off x="2268538" y="4744958"/>
            <a:ext cx="9085262" cy="687600"/>
          </a:xfrm>
          <a:prstGeom prst="rect">
            <a:avLst/>
          </a:prstGeom>
        </p:spPr>
        <p:txBody>
          <a:bodyPr/>
          <a:lstStyle>
            <a:lvl1pPr>
              <a:defRPr lang="en-GB" sz="3600" b="0" i="0" kern="1200" dirty="0">
                <a:solidFill>
                  <a:schemeClr val="tx2"/>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2569232548"/>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0_Technolog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504944"/>
          </a:xfrm>
          <a:prstGeom prst="rect">
            <a:avLst/>
          </a:prstGeom>
        </p:spPr>
      </p:pic>
      <p:grpSp>
        <p:nvGrpSpPr>
          <p:cNvPr id="17" name="Group 16">
            <a:extLst>
              <a:ext uri="{FF2B5EF4-FFF2-40B4-BE49-F238E27FC236}">
                <a16:creationId xmlns:a16="http://schemas.microsoft.com/office/drawing/2014/main" id="{5D77315F-662D-4718-B276-30D67537D003}"/>
              </a:ext>
            </a:extLst>
          </p:cNvPr>
          <p:cNvGrpSpPr/>
          <p:nvPr userDrawn="1"/>
        </p:nvGrpSpPr>
        <p:grpSpPr>
          <a:xfrm>
            <a:off x="-3175" y="3352791"/>
            <a:ext cx="12195175" cy="3505209"/>
            <a:chOff x="-3175" y="3352791"/>
            <a:chExt cx="12195175" cy="3505209"/>
          </a:xfrm>
        </p:grpSpPr>
        <p:sp>
          <p:nvSpPr>
            <p:cNvPr id="18" name="Rectangle 17">
              <a:extLst>
                <a:ext uri="{FF2B5EF4-FFF2-40B4-BE49-F238E27FC236}">
                  <a16:creationId xmlns:a16="http://schemas.microsoft.com/office/drawing/2014/main" id="{0C8D08AD-00DB-4104-9FA8-742653C4B63F}"/>
                </a:ext>
              </a:extLst>
            </p:cNvPr>
            <p:cNvSpPr/>
            <p:nvPr userDrawn="1"/>
          </p:nvSpPr>
          <p:spPr>
            <a:xfrm>
              <a:off x="0" y="4457700"/>
              <a:ext cx="12192000" cy="2400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A9E5727-781A-4919-88A5-48AA8C8DCB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175" y="3352791"/>
              <a:ext cx="12195174" cy="1242463"/>
            </a:xfrm>
            <a:prstGeom prst="rect">
              <a:avLst/>
            </a:prstGeom>
          </p:spPr>
        </p:pic>
      </p:grpSp>
      <p:sp>
        <p:nvSpPr>
          <p:cNvPr id="20" name="Footer Placeholder 2">
            <a:extLst>
              <a:ext uri="{FF2B5EF4-FFF2-40B4-BE49-F238E27FC236}">
                <a16:creationId xmlns:a16="http://schemas.microsoft.com/office/drawing/2014/main" id="{35D62D3F-DD8E-4B73-9BC4-04A7B35EC629}"/>
              </a:ext>
            </a:extLst>
          </p:cNvPr>
          <p:cNvSpPr>
            <a:spLocks noGrp="1"/>
          </p:cNvSpPr>
          <p:nvPr>
            <p:ph type="ftr" sz="quarter" idx="11"/>
          </p:nvPr>
        </p:nvSpPr>
        <p:spPr>
          <a:xfrm>
            <a:off x="5063765" y="6589498"/>
            <a:ext cx="2064470" cy="245261"/>
          </a:xfrm>
        </p:spPr>
        <p:txBody>
          <a:bodyPr/>
          <a:lstStyle/>
          <a:p>
            <a:r>
              <a:rPr lang="en-US" sz="800">
                <a:solidFill>
                  <a:schemeClr val="bg1">
                    <a:lumMod val="85000"/>
                  </a:schemeClr>
                </a:solidFill>
                <a:cs typeface="Segoe UI" panose="020B0502040204020203" pitchFamily="34" charset="0"/>
              </a:rPr>
              <a:t>©2017 Avanade Inc. All Rights Reserved.</a:t>
            </a:r>
            <a:endParaRPr lang="en-US" sz="800" dirty="0">
              <a:solidFill>
                <a:schemeClr val="bg1">
                  <a:lumMod val="85000"/>
                </a:schemeClr>
              </a:solidFill>
              <a:cs typeface="Segoe UI" panose="020B0502040204020203" pitchFamily="34" charset="0"/>
            </a:endParaRPr>
          </a:p>
        </p:txBody>
      </p:sp>
      <p:sp>
        <p:nvSpPr>
          <p:cNvPr id="21" name="Subtitle 2">
            <a:extLst>
              <a:ext uri="{FF2B5EF4-FFF2-40B4-BE49-F238E27FC236}">
                <a16:creationId xmlns:a16="http://schemas.microsoft.com/office/drawing/2014/main" id="{9E2D0515-AAE2-42B8-B88E-D4D406070CE4}"/>
              </a:ext>
            </a:extLst>
          </p:cNvPr>
          <p:cNvSpPr>
            <a:spLocks noGrp="1"/>
          </p:cNvSpPr>
          <p:nvPr>
            <p:ph type="subTitle" idx="1"/>
          </p:nvPr>
        </p:nvSpPr>
        <p:spPr>
          <a:xfrm>
            <a:off x="2268538" y="5471703"/>
            <a:ext cx="9085262" cy="1024008"/>
          </a:xfrm>
          <a:prstGeom prst="rect">
            <a:avLst/>
          </a:prstGeom>
        </p:spPr>
        <p:txBody>
          <a:bodyPr>
            <a:noAutofit/>
          </a:bodyPr>
          <a:lstStyle>
            <a:lvl1pPr marL="0" indent="0" algn="l">
              <a:buNone/>
              <a:defRPr lang="en-US" sz="1600" b="0" i="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Title 1">
            <a:extLst>
              <a:ext uri="{FF2B5EF4-FFF2-40B4-BE49-F238E27FC236}">
                <a16:creationId xmlns:a16="http://schemas.microsoft.com/office/drawing/2014/main" id="{A21E6668-03DC-4BF5-937E-D5F21CAC3212}"/>
              </a:ext>
            </a:extLst>
          </p:cNvPr>
          <p:cNvSpPr>
            <a:spLocks noGrp="1"/>
          </p:cNvSpPr>
          <p:nvPr>
            <p:ph type="title"/>
          </p:nvPr>
        </p:nvSpPr>
        <p:spPr>
          <a:xfrm>
            <a:off x="2268538" y="4744958"/>
            <a:ext cx="9085262" cy="687600"/>
          </a:xfrm>
          <a:prstGeom prst="rect">
            <a:avLst/>
          </a:prstGeom>
        </p:spPr>
        <p:txBody>
          <a:bodyPr/>
          <a:lstStyle>
            <a:lvl1pPr>
              <a:defRPr lang="en-GB" sz="3600" b="0" i="0" kern="1200" dirty="0">
                <a:solidFill>
                  <a:schemeClr val="tx2"/>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1081851873"/>
      </p:ext>
    </p:extLst>
  </p:cSld>
  <p:clrMapOvr>
    <a:masterClrMapping/>
  </p:clrMapOvr>
  <p:transition>
    <p:fade/>
  </p:transition>
  <p:extLst mod="1">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hyperlink" Target="https://avanade.sharepoint.com/sites/policies/Policies2/Data%20Management/1431_DataManagement.pdf"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hyperlink" Target="https://avanade.sharepoint.com/sites/policies/Policies2/Data%20Management/1431_DataManagement.pdf"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7.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6.png"/><Relationship Id="rId5" Type="http://schemas.openxmlformats.org/officeDocument/2006/relationships/theme" Target="../theme/theme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9" name="TextBox 8"/>
          <p:cNvSpPr txBox="1"/>
          <p:nvPr userDrawn="1"/>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2" invalidUrl="https://avanade.sharepoint.com/sites/policies/Policies2/Data Management/1431_DataManagement.pdf"/>
              </a:rPr>
              <a:t>Data Management Policy</a:t>
            </a:r>
            <a:endParaRPr lang="en-US" sz="700" dirty="0">
              <a:solidFill>
                <a:srgbClr val="FF5800"/>
              </a:solidFill>
            </a:endParaRPr>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userDrawn="1"/>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C1979E4A-0434-4B8C-98D9-46CD3B023788}"/>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3" r:id="rId1"/>
    <p:sldLayoutId id="2147483760" r:id="rId2"/>
    <p:sldLayoutId id="2147483835" r:id="rId3"/>
    <p:sldLayoutId id="2147483762" r:id="rId4"/>
    <p:sldLayoutId id="2147483763" r:id="rId5"/>
    <p:sldLayoutId id="2147483801" r:id="rId6"/>
    <p:sldLayoutId id="2147483847" r:id="rId7"/>
    <p:sldLayoutId id="2147483885" r:id="rId8"/>
    <p:sldLayoutId id="2147483886" r:id="rId9"/>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9" invalidUrl="https://avanade.sharepoint.com/sites/policies/Policies2/Data Management/1431_DataManagement.pdf"/>
              </a:rPr>
              <a:t>Data Management Policy</a:t>
            </a:r>
            <a:endParaRPr lang="en-US" sz="700" dirty="0">
              <a:solidFill>
                <a:srgbClr val="FF5800"/>
              </a:solidFill>
            </a:endParaRPr>
          </a:p>
        </p:txBody>
      </p:sp>
      <p:pic>
        <p:nvPicPr>
          <p:cNvPr id="9" name="Picture 8" descr="AvanadeLogoNoTM_AWColor_RGB.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5">
            <a:extLst>
              <a:ext uri="{FF2B5EF4-FFF2-40B4-BE49-F238E27FC236}">
                <a16:creationId xmlns:a16="http://schemas.microsoft.com/office/drawing/2014/main" id="{EBF51D39-AC93-4FFC-83AE-903E59DFEF8D}"/>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880119443"/>
      </p:ext>
    </p:extLst>
  </p:cSld>
  <p:clrMap bg1="lt1" tx1="dk1" bg2="lt2" tx2="dk2" accent1="accent1" accent2="accent2" accent3="accent3" accent4="accent4" accent5="accent5" accent6="accent6" hlink="hlink" folHlink="folHlink"/>
  <p:sldLayoutIdLst>
    <p:sldLayoutId id="2147483882" r:id="rId1"/>
    <p:sldLayoutId id="2147483720" r:id="rId2"/>
    <p:sldLayoutId id="2147483834" r:id="rId3"/>
    <p:sldLayoutId id="2147483722" r:id="rId4"/>
    <p:sldLayoutId id="2147483723" r:id="rId5"/>
    <p:sldLayoutId id="2147483822" r:id="rId6"/>
    <p:sldLayoutId id="2147483846" r:id="rId7"/>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875659" y="6272986"/>
            <a:ext cx="2415909" cy="200055"/>
          </a:xfrm>
          <a:prstGeom prst="rect">
            <a:avLst/>
          </a:prstGeom>
          <a:noFill/>
        </p:spPr>
        <p:txBody>
          <a:bodyPr wrap="square" rtlCol="0">
            <a:spAutoFit/>
          </a:bodyPr>
          <a:lstStyle/>
          <a:p>
            <a:pPr algn="r"/>
            <a:r>
              <a:rPr lang="en-US" sz="700" dirty="0">
                <a:solidFill>
                  <a:srgbClr val="FF5800"/>
                </a:solidFill>
              </a:rPr>
              <a:t>&lt;Restricted&gt; </a:t>
            </a:r>
            <a:r>
              <a:rPr lang="en-US" sz="700" dirty="0">
                <a:solidFill>
                  <a:srgbClr val="464646"/>
                </a:solidFill>
              </a:rPr>
              <a:t>See Avanade’s </a:t>
            </a:r>
            <a:r>
              <a:rPr lang="en-US" sz="700" dirty="0">
                <a:solidFill>
                  <a:srgbClr val="FF5800"/>
                </a:solidFill>
                <a:hlinkClick r:id="rId9" invalidUrl="https://avanade.sharepoint.com/sites/policies/Policies2/Data Management/1431_DataManagement.pdf"/>
              </a:rPr>
              <a:t>Data Management Policy</a:t>
            </a:r>
            <a:endParaRPr lang="en-US" sz="700" dirty="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vanadeLogoNoTM_AWColor_RGB.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a:extLst>
              <a:ext uri="{FF2B5EF4-FFF2-40B4-BE49-F238E27FC236}">
                <a16:creationId xmlns:a16="http://schemas.microsoft.com/office/drawing/2014/main" id="{D22CADC3-6A3F-4A43-BE72-ED78E8358FC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1157012942"/>
      </p:ext>
    </p:extLst>
  </p:cSld>
  <p:clrMap bg1="lt1" tx1="dk1" bg2="lt2" tx2="dk2" accent1="accent1" accent2="accent2" accent3="accent3" accent4="accent4" accent5="accent5" accent6="accent6" hlink="hlink" folHlink="folHlink"/>
  <p:sldLayoutIdLst>
    <p:sldLayoutId id="2147483881" r:id="rId1"/>
    <p:sldLayoutId id="2147483766" r:id="rId2"/>
    <p:sldLayoutId id="2147483765" r:id="rId3"/>
    <p:sldLayoutId id="2147483768" r:id="rId4"/>
    <p:sldLayoutId id="2147483769" r:id="rId5"/>
    <p:sldLayoutId id="2147483823" r:id="rId6"/>
    <p:sldLayoutId id="2147483845" r:id="rId7"/>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vanadeLogoNoTM_AWColor_RGB.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a:extLst>
              <a:ext uri="{FF2B5EF4-FFF2-40B4-BE49-F238E27FC236}">
                <a16:creationId xmlns:a16="http://schemas.microsoft.com/office/drawing/2014/main" id="{D22CADC3-6A3F-4A43-BE72-ED78E8358FC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219279841"/>
      </p:ext>
    </p:extLst>
  </p:cSld>
  <p:clrMap bg1="lt1" tx1="dk1" bg2="lt2" tx2="dk2" accent1="accent1" accent2="accent2" accent3="accent3" accent4="accent4" accent5="accent5" accent6="accent6" hlink="hlink" folHlink="folHlink"/>
  <p:sldLayoutIdLst>
    <p:sldLayoutId id="2147483884" r:id="rId1"/>
    <p:sldLayoutId id="2147483838" r:id="rId2"/>
    <p:sldLayoutId id="2147483839" r:id="rId3"/>
    <p:sldLayoutId id="2147483841" r:id="rId4"/>
    <p:sldLayoutId id="2147483842" r:id="rId5"/>
    <p:sldLayoutId id="2147483843" r:id="rId6"/>
    <p:sldLayoutId id="2147483844" r:id="rId7"/>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7"/>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©2018 Avanade Inc. All Rights Reserved.</a:t>
            </a:r>
          </a:p>
        </p:txBody>
      </p:sp>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790" r:id="rId1"/>
    <p:sldLayoutId id="2147483795" r:id="rId2"/>
    <p:sldLayoutId id="2147483879" r:id="rId3"/>
    <p:sldLayoutId id="2147483821" r:id="rId4"/>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hyperlink" Target="http://archive.ics.uci.edu/ml/index.php"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B57426-359C-C84B-B0F9-E68175B89773}"/>
              </a:ext>
            </a:extLst>
          </p:cNvPr>
          <p:cNvSpPr>
            <a:spLocks noGrp="1"/>
          </p:cNvSpPr>
          <p:nvPr>
            <p:ph type="ftr" sz="quarter" idx="11"/>
          </p:nvPr>
        </p:nvSpPr>
        <p:spPr/>
        <p:txBody>
          <a:bodyPr/>
          <a:lstStyle/>
          <a:p>
            <a:r>
              <a:rPr lang="en-US" sz="800">
                <a:solidFill>
                  <a:schemeClr val="bg1">
                    <a:lumMod val="85000"/>
                  </a:schemeClr>
                </a:solidFill>
                <a:cs typeface="Segoe UI" panose="020B0502040204020203" pitchFamily="34" charset="0"/>
              </a:rPr>
              <a:t>©2017 Avanade Inc. All Rights Reserved.</a:t>
            </a:r>
            <a:endParaRPr lang="en-US" sz="800" dirty="0">
              <a:solidFill>
                <a:schemeClr val="bg1">
                  <a:lumMod val="85000"/>
                </a:schemeClr>
              </a:solidFill>
              <a:cs typeface="Segoe UI" panose="020B0502040204020203" pitchFamily="34" charset="0"/>
            </a:endParaRPr>
          </a:p>
        </p:txBody>
      </p:sp>
      <p:sp>
        <p:nvSpPr>
          <p:cNvPr id="4" name="Title 3">
            <a:extLst>
              <a:ext uri="{FF2B5EF4-FFF2-40B4-BE49-F238E27FC236}">
                <a16:creationId xmlns:a16="http://schemas.microsoft.com/office/drawing/2014/main" id="{4C623653-3C95-5544-8EE2-97845ADF0F40}"/>
              </a:ext>
            </a:extLst>
          </p:cNvPr>
          <p:cNvSpPr>
            <a:spLocks noGrp="1"/>
          </p:cNvSpPr>
          <p:nvPr>
            <p:ph type="title"/>
          </p:nvPr>
        </p:nvSpPr>
        <p:spPr/>
        <p:txBody>
          <a:bodyPr/>
          <a:lstStyle/>
          <a:p>
            <a:r>
              <a:rPr lang="en-US" dirty="0"/>
              <a:t>Machine Learning With Python </a:t>
            </a:r>
          </a:p>
        </p:txBody>
      </p:sp>
      <p:sp>
        <p:nvSpPr>
          <p:cNvPr id="5" name="Title 3">
            <a:extLst>
              <a:ext uri="{FF2B5EF4-FFF2-40B4-BE49-F238E27FC236}">
                <a16:creationId xmlns:a16="http://schemas.microsoft.com/office/drawing/2014/main" id="{9A66DBDE-DA3C-4DC0-B02C-3B15A8B14702}"/>
              </a:ext>
            </a:extLst>
          </p:cNvPr>
          <p:cNvSpPr txBox="1">
            <a:spLocks/>
          </p:cNvSpPr>
          <p:nvPr/>
        </p:nvSpPr>
        <p:spPr>
          <a:xfrm>
            <a:off x="2268538" y="5667228"/>
            <a:ext cx="9085262" cy="6876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GB" sz="3600" b="0" i="0" kern="1200" dirty="0">
                <a:solidFill>
                  <a:schemeClr val="tx2"/>
                </a:solidFill>
                <a:latin typeface="Segoe UI Light" charset="0"/>
                <a:ea typeface="Segoe UI Light" charset="0"/>
                <a:cs typeface="Segoe UI Light" charset="0"/>
              </a:defRPr>
            </a:lvl1pPr>
          </a:lstStyle>
          <a:p>
            <a:r>
              <a:rPr lang="en-US" sz="2400" dirty="0"/>
              <a:t>Kaijie Zhang</a:t>
            </a:r>
          </a:p>
        </p:txBody>
      </p:sp>
    </p:spTree>
    <p:extLst>
      <p:ext uri="{BB962C8B-B14F-4D97-AF65-F5344CB8AC3E}">
        <p14:creationId xmlns:p14="http://schemas.microsoft.com/office/powerpoint/2010/main" val="36308077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Selecting Our Initial Algorithm</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10</a:t>
            </a:fld>
            <a:endParaRPr lang="en-US" dirty="0"/>
          </a:p>
        </p:txBody>
      </p:sp>
      <p:sp>
        <p:nvSpPr>
          <p:cNvPr id="26" name="Content Placeholder 2">
            <a:extLst>
              <a:ext uri="{FF2B5EF4-FFF2-40B4-BE49-F238E27FC236}">
                <a16:creationId xmlns:a16="http://schemas.microsoft.com/office/drawing/2014/main" id="{DA320767-A995-40F7-AE2F-E869CA30F6DD}"/>
              </a:ext>
            </a:extLst>
          </p:cNvPr>
          <p:cNvSpPr>
            <a:spLocks noGrp="1"/>
          </p:cNvSpPr>
          <p:nvPr>
            <p:ph idx="1"/>
          </p:nvPr>
        </p:nvSpPr>
        <p:spPr>
          <a:xfrm>
            <a:off x="960792" y="1523999"/>
            <a:ext cx="10270415" cy="3874477"/>
          </a:xfrm>
        </p:spPr>
        <p:txBody>
          <a:bodyPr/>
          <a:lstStyle/>
          <a:p>
            <a:pPr marL="342900" indent="-342900">
              <a:buFont typeface="Arial" panose="020B0604020202020204" pitchFamily="34" charset="0"/>
              <a:buChar char="•"/>
            </a:pPr>
            <a:r>
              <a:rPr lang="en-GB" sz="2800" dirty="0">
                <a:sym typeface="Wingdings" panose="05000000000000000000" pitchFamily="2" charset="2"/>
              </a:rPr>
              <a:t>Decision factors: </a:t>
            </a:r>
            <a:br>
              <a:rPr lang="en-GB" sz="2800" dirty="0">
                <a:sym typeface="Wingdings" panose="05000000000000000000" pitchFamily="2" charset="2"/>
              </a:rPr>
            </a:br>
            <a:r>
              <a:rPr lang="en-GB" sz="2800" dirty="0">
                <a:sym typeface="Wingdings" panose="05000000000000000000" pitchFamily="2" charset="2"/>
              </a:rPr>
              <a:t>Learning type, Result, Complexity, Basic vs. Enhanced</a:t>
            </a:r>
          </a:p>
          <a:p>
            <a:pPr marL="342900" indent="-342900">
              <a:buFont typeface="Arial" panose="020B0604020202020204" pitchFamily="34" charset="0"/>
              <a:buChar char="•"/>
            </a:pPr>
            <a:r>
              <a:rPr lang="en-GB" sz="2800" dirty="0">
                <a:sym typeface="Wingdings" panose="05000000000000000000" pitchFamily="2" charset="2"/>
              </a:rPr>
              <a:t>“Use the Machine Learning Workflow to process and transform Pima Indian data to create a prediction model. This model must predict which people are likely to develop diabetes with 70% or greater accuracy.”</a:t>
            </a:r>
          </a:p>
          <a:p>
            <a:pPr marL="342900" indent="-342900">
              <a:buFont typeface="Arial" panose="020B0604020202020204" pitchFamily="34" charset="0"/>
              <a:buChar char="•"/>
            </a:pPr>
            <a:r>
              <a:rPr lang="en-GB" sz="2800" dirty="0">
                <a:sym typeface="Wingdings" panose="05000000000000000000" pitchFamily="2" charset="2"/>
              </a:rPr>
              <a:t>Supervised, classification, binary, non-ensemble</a:t>
            </a:r>
          </a:p>
          <a:p>
            <a:pPr marL="342900" indent="-342900">
              <a:buFont typeface="Arial" panose="020B0604020202020204" pitchFamily="34" charset="0"/>
              <a:buChar char="•"/>
            </a:pPr>
            <a:r>
              <a:rPr lang="en-GB" sz="2800" dirty="0">
                <a:sym typeface="Wingdings" panose="05000000000000000000" pitchFamily="2" charset="2"/>
              </a:rPr>
              <a:t>Naïve Bayes</a:t>
            </a:r>
          </a:p>
        </p:txBody>
      </p:sp>
    </p:spTree>
    <p:extLst>
      <p:ext uri="{BB962C8B-B14F-4D97-AF65-F5344CB8AC3E}">
        <p14:creationId xmlns:p14="http://schemas.microsoft.com/office/powerpoint/2010/main" val="3133656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Naïve Bayes Algorithm</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11</a:t>
            </a:fld>
            <a:endParaRPr lang="en-US" dirty="0"/>
          </a:p>
        </p:txBody>
      </p:sp>
      <p:sp>
        <p:nvSpPr>
          <p:cNvPr id="26" name="Content Placeholder 2">
            <a:extLst>
              <a:ext uri="{FF2B5EF4-FFF2-40B4-BE49-F238E27FC236}">
                <a16:creationId xmlns:a16="http://schemas.microsoft.com/office/drawing/2014/main" id="{DA320767-A995-40F7-AE2F-E869CA30F6DD}"/>
              </a:ext>
            </a:extLst>
          </p:cNvPr>
          <p:cNvSpPr>
            <a:spLocks noGrp="1"/>
          </p:cNvSpPr>
          <p:nvPr>
            <p:ph idx="1"/>
          </p:nvPr>
        </p:nvSpPr>
        <p:spPr>
          <a:xfrm>
            <a:off x="960792" y="1523999"/>
            <a:ext cx="10270415" cy="3874477"/>
          </a:xfrm>
        </p:spPr>
        <p:txBody>
          <a:bodyPr/>
          <a:lstStyle/>
          <a:p>
            <a:pPr marL="342900" indent="-342900">
              <a:buFont typeface="Arial" panose="020B0604020202020204" pitchFamily="34" charset="0"/>
              <a:buChar char="•"/>
            </a:pPr>
            <a:r>
              <a:rPr lang="en-GB" sz="2800" dirty="0">
                <a:sym typeface="Wingdings" panose="05000000000000000000" pitchFamily="2" charset="2"/>
              </a:rPr>
              <a:t>Based on Bayes theorem  calculate probability based on previous data, combined with probability from nearby features</a:t>
            </a:r>
          </a:p>
          <a:p>
            <a:pPr marL="342900" indent="-342900">
              <a:buFont typeface="Arial" panose="020B0604020202020204" pitchFamily="34" charset="0"/>
              <a:buChar char="•"/>
            </a:pPr>
            <a:r>
              <a:rPr lang="en-GB" sz="2800" dirty="0">
                <a:sym typeface="Wingdings" panose="05000000000000000000" pitchFamily="2" charset="2"/>
              </a:rPr>
              <a:t>Makes naïve assumption that all features are independent</a:t>
            </a:r>
          </a:p>
        </p:txBody>
      </p:sp>
      <p:pic>
        <p:nvPicPr>
          <p:cNvPr id="3" name="Picture 2">
            <a:extLst>
              <a:ext uri="{FF2B5EF4-FFF2-40B4-BE49-F238E27FC236}">
                <a16:creationId xmlns:a16="http://schemas.microsoft.com/office/drawing/2014/main" id="{F5FADF4A-80A4-44C2-8603-B6B68B1EACAB}"/>
              </a:ext>
            </a:extLst>
          </p:cNvPr>
          <p:cNvPicPr>
            <a:picLocks noChangeAspect="1"/>
          </p:cNvPicPr>
          <p:nvPr/>
        </p:nvPicPr>
        <p:blipFill>
          <a:blip r:embed="rId3"/>
          <a:stretch>
            <a:fillRect/>
          </a:stretch>
        </p:blipFill>
        <p:spPr>
          <a:xfrm>
            <a:off x="3722076" y="3199299"/>
            <a:ext cx="3448050" cy="2600325"/>
          </a:xfrm>
          <a:prstGeom prst="rect">
            <a:avLst/>
          </a:prstGeom>
        </p:spPr>
      </p:pic>
    </p:spTree>
    <p:extLst>
      <p:ext uri="{BB962C8B-B14F-4D97-AF65-F5344CB8AC3E}">
        <p14:creationId xmlns:p14="http://schemas.microsoft.com/office/powerpoint/2010/main" val="10971444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Training the Model</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12</a:t>
            </a:fld>
            <a:endParaRPr lang="en-US" dirty="0"/>
          </a:p>
        </p:txBody>
      </p:sp>
      <p:pic>
        <p:nvPicPr>
          <p:cNvPr id="11" name="Picture 6" descr="Image result for data icon">
            <a:extLst>
              <a:ext uri="{FF2B5EF4-FFF2-40B4-BE49-F238E27FC236}">
                <a16:creationId xmlns:a16="http://schemas.microsoft.com/office/drawing/2014/main" id="{F16C49B6-7DBE-4E9D-A2A3-37D591AF4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542" y="2869912"/>
            <a:ext cx="1431099" cy="14310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data icon">
            <a:extLst>
              <a:ext uri="{FF2B5EF4-FFF2-40B4-BE49-F238E27FC236}">
                <a16:creationId xmlns:a16="http://schemas.microsoft.com/office/drawing/2014/main" id="{1B34A8DF-5D6D-47DC-967C-4750266A8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350" y="2425273"/>
            <a:ext cx="1003293" cy="10032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data icon">
            <a:extLst>
              <a:ext uri="{FF2B5EF4-FFF2-40B4-BE49-F238E27FC236}">
                <a16:creationId xmlns:a16="http://schemas.microsoft.com/office/drawing/2014/main" id="{39521019-AA87-4875-9823-B35B7A6AE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578" y="4053605"/>
            <a:ext cx="890836" cy="8908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CA6EA8E-E182-4D8D-84DA-2FC9C3E48B88}"/>
              </a:ext>
            </a:extLst>
          </p:cNvPr>
          <p:cNvSpPr txBox="1"/>
          <p:nvPr/>
        </p:nvSpPr>
        <p:spPr>
          <a:xfrm>
            <a:off x="1296188" y="2392858"/>
            <a:ext cx="2344616" cy="477054"/>
          </a:xfrm>
          <a:prstGeom prst="rect">
            <a:avLst/>
          </a:prstGeom>
          <a:noFill/>
        </p:spPr>
        <p:txBody>
          <a:bodyPr wrap="none" rtlCol="0">
            <a:spAutoFit/>
          </a:bodyPr>
          <a:lstStyle/>
          <a:p>
            <a:r>
              <a:rPr lang="en-CA" sz="2500" b="1" dirty="0"/>
              <a:t>Prepared Data</a:t>
            </a:r>
          </a:p>
        </p:txBody>
      </p:sp>
      <p:sp>
        <p:nvSpPr>
          <p:cNvPr id="18" name="TextBox 17">
            <a:extLst>
              <a:ext uri="{FF2B5EF4-FFF2-40B4-BE49-F238E27FC236}">
                <a16:creationId xmlns:a16="http://schemas.microsoft.com/office/drawing/2014/main" id="{204927D5-76E7-4386-8C12-CECE7460FC73}"/>
              </a:ext>
            </a:extLst>
          </p:cNvPr>
          <p:cNvSpPr txBox="1"/>
          <p:nvPr/>
        </p:nvSpPr>
        <p:spPr>
          <a:xfrm>
            <a:off x="3881995" y="1918284"/>
            <a:ext cx="2214004" cy="477054"/>
          </a:xfrm>
          <a:prstGeom prst="rect">
            <a:avLst/>
          </a:prstGeom>
          <a:noFill/>
        </p:spPr>
        <p:txBody>
          <a:bodyPr wrap="none" rtlCol="0">
            <a:spAutoFit/>
          </a:bodyPr>
          <a:lstStyle/>
          <a:p>
            <a:r>
              <a:rPr lang="en-CA" sz="2500" b="1" dirty="0"/>
              <a:t>Training Data</a:t>
            </a:r>
          </a:p>
        </p:txBody>
      </p:sp>
      <p:sp>
        <p:nvSpPr>
          <p:cNvPr id="19" name="TextBox 18">
            <a:extLst>
              <a:ext uri="{FF2B5EF4-FFF2-40B4-BE49-F238E27FC236}">
                <a16:creationId xmlns:a16="http://schemas.microsoft.com/office/drawing/2014/main" id="{FEB2C414-C48B-4131-9B37-2D3B12816DCB}"/>
              </a:ext>
            </a:extLst>
          </p:cNvPr>
          <p:cNvSpPr txBox="1"/>
          <p:nvPr/>
        </p:nvSpPr>
        <p:spPr>
          <a:xfrm>
            <a:off x="4200126" y="3589715"/>
            <a:ext cx="1577740" cy="477054"/>
          </a:xfrm>
          <a:prstGeom prst="rect">
            <a:avLst/>
          </a:prstGeom>
          <a:noFill/>
        </p:spPr>
        <p:txBody>
          <a:bodyPr wrap="none" rtlCol="0">
            <a:spAutoFit/>
          </a:bodyPr>
          <a:lstStyle/>
          <a:p>
            <a:r>
              <a:rPr lang="en-CA" sz="2500" b="1" dirty="0"/>
              <a:t>Test Data</a:t>
            </a:r>
          </a:p>
        </p:txBody>
      </p:sp>
      <p:sp>
        <p:nvSpPr>
          <p:cNvPr id="20" name="Arrow: Right 19">
            <a:extLst>
              <a:ext uri="{FF2B5EF4-FFF2-40B4-BE49-F238E27FC236}">
                <a16:creationId xmlns:a16="http://schemas.microsoft.com/office/drawing/2014/main" id="{A20CBD5D-DF86-4040-BDCC-B2F520E7503E}"/>
              </a:ext>
            </a:extLst>
          </p:cNvPr>
          <p:cNvSpPr/>
          <p:nvPr/>
        </p:nvSpPr>
        <p:spPr>
          <a:xfrm rot="1442808">
            <a:off x="3481413" y="4082406"/>
            <a:ext cx="885870" cy="285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5D9F5BD3-9463-470E-9364-443C8794F1EE}"/>
              </a:ext>
            </a:extLst>
          </p:cNvPr>
          <p:cNvSpPr/>
          <p:nvPr/>
        </p:nvSpPr>
        <p:spPr>
          <a:xfrm rot="20443041">
            <a:off x="3383389" y="3112216"/>
            <a:ext cx="1023086" cy="300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4" descr="Image result for data icon">
            <a:extLst>
              <a:ext uri="{FF2B5EF4-FFF2-40B4-BE49-F238E27FC236}">
                <a16:creationId xmlns:a16="http://schemas.microsoft.com/office/drawing/2014/main" id="{5D81DDC8-F1ED-4F17-9136-A9D3DE949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2545" y="2419355"/>
            <a:ext cx="998344" cy="998344"/>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75AC89F6-9484-4CD4-A3CB-17181E55E092}"/>
              </a:ext>
            </a:extLst>
          </p:cNvPr>
          <p:cNvSpPr/>
          <p:nvPr/>
        </p:nvSpPr>
        <p:spPr>
          <a:xfrm>
            <a:off x="5983885" y="2809509"/>
            <a:ext cx="758541" cy="335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961145A1-ABEA-44D2-A4A9-77F1BA1F23E8}"/>
              </a:ext>
            </a:extLst>
          </p:cNvPr>
          <p:cNvSpPr txBox="1"/>
          <p:nvPr/>
        </p:nvSpPr>
        <p:spPr>
          <a:xfrm>
            <a:off x="6615591" y="1909970"/>
            <a:ext cx="1728037" cy="477054"/>
          </a:xfrm>
          <a:prstGeom prst="rect">
            <a:avLst/>
          </a:prstGeom>
          <a:noFill/>
        </p:spPr>
        <p:txBody>
          <a:bodyPr wrap="none" rtlCol="0">
            <a:spAutoFit/>
          </a:bodyPr>
          <a:lstStyle/>
          <a:p>
            <a:r>
              <a:rPr lang="en-CA" sz="2500" b="1" dirty="0"/>
              <a:t>Algorithm</a:t>
            </a:r>
          </a:p>
        </p:txBody>
      </p:sp>
    </p:spTree>
    <p:extLst>
      <p:ext uri="{BB962C8B-B14F-4D97-AF65-F5344CB8AC3E}">
        <p14:creationId xmlns:p14="http://schemas.microsoft.com/office/powerpoint/2010/main" val="219241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animBg="1"/>
      <p:bldP spid="23"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Training the Model</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13</a:t>
            </a:fld>
            <a:endParaRPr lang="en-US" dirty="0"/>
          </a:p>
        </p:txBody>
      </p:sp>
      <p:pic>
        <p:nvPicPr>
          <p:cNvPr id="2" name="Picture 1">
            <a:extLst>
              <a:ext uri="{FF2B5EF4-FFF2-40B4-BE49-F238E27FC236}">
                <a16:creationId xmlns:a16="http://schemas.microsoft.com/office/drawing/2014/main" id="{E7705639-68AE-4B65-90ED-E1A758C3039C}"/>
              </a:ext>
            </a:extLst>
          </p:cNvPr>
          <p:cNvPicPr>
            <a:picLocks noChangeAspect="1"/>
          </p:cNvPicPr>
          <p:nvPr/>
        </p:nvPicPr>
        <p:blipFill>
          <a:blip r:embed="rId3"/>
          <a:stretch>
            <a:fillRect/>
          </a:stretch>
        </p:blipFill>
        <p:spPr>
          <a:xfrm>
            <a:off x="1638440" y="1389063"/>
            <a:ext cx="6118131" cy="4259849"/>
          </a:xfrm>
          <a:prstGeom prst="rect">
            <a:avLst/>
          </a:prstGeom>
        </p:spPr>
      </p:pic>
      <p:sp>
        <p:nvSpPr>
          <p:cNvPr id="6" name="Freeform: Shape 5">
            <a:extLst>
              <a:ext uri="{FF2B5EF4-FFF2-40B4-BE49-F238E27FC236}">
                <a16:creationId xmlns:a16="http://schemas.microsoft.com/office/drawing/2014/main" id="{54B64756-E4C0-4138-848C-6032A7CF32AE}"/>
              </a:ext>
            </a:extLst>
          </p:cNvPr>
          <p:cNvSpPr/>
          <p:nvPr/>
        </p:nvSpPr>
        <p:spPr>
          <a:xfrm>
            <a:off x="4428565" y="1703294"/>
            <a:ext cx="2223247" cy="2832847"/>
          </a:xfrm>
          <a:custGeom>
            <a:avLst/>
            <a:gdLst>
              <a:gd name="connsiteX0" fmla="*/ 0 w 2223247"/>
              <a:gd name="connsiteY0" fmla="*/ 0 h 2832847"/>
              <a:gd name="connsiteX1" fmla="*/ 448235 w 2223247"/>
              <a:gd name="connsiteY1" fmla="*/ 1559859 h 2832847"/>
              <a:gd name="connsiteX2" fmla="*/ 2223247 w 2223247"/>
              <a:gd name="connsiteY2" fmla="*/ 2832847 h 2832847"/>
            </a:gdLst>
            <a:ahLst/>
            <a:cxnLst>
              <a:cxn ang="0">
                <a:pos x="connsiteX0" y="connsiteY0"/>
              </a:cxn>
              <a:cxn ang="0">
                <a:pos x="connsiteX1" y="connsiteY1"/>
              </a:cxn>
              <a:cxn ang="0">
                <a:pos x="connsiteX2" y="connsiteY2"/>
              </a:cxn>
            </a:cxnLst>
            <a:rect l="l" t="t" r="r" b="b"/>
            <a:pathLst>
              <a:path w="2223247" h="2832847">
                <a:moveTo>
                  <a:pt x="0" y="0"/>
                </a:moveTo>
                <a:cubicBezTo>
                  <a:pt x="38847" y="543859"/>
                  <a:pt x="77694" y="1087718"/>
                  <a:pt x="448235" y="1559859"/>
                </a:cubicBezTo>
                <a:cubicBezTo>
                  <a:pt x="818776" y="2032000"/>
                  <a:pt x="1870635" y="2659529"/>
                  <a:pt x="2223247" y="28328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725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Overfitting</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14</a:t>
            </a:fld>
            <a:endParaRPr lang="en-US" dirty="0"/>
          </a:p>
        </p:txBody>
      </p:sp>
      <p:pic>
        <p:nvPicPr>
          <p:cNvPr id="3" name="Picture 2">
            <a:extLst>
              <a:ext uri="{FF2B5EF4-FFF2-40B4-BE49-F238E27FC236}">
                <a16:creationId xmlns:a16="http://schemas.microsoft.com/office/drawing/2014/main" id="{142B63C0-7E3F-461C-8C84-678D2F18165D}"/>
              </a:ext>
            </a:extLst>
          </p:cNvPr>
          <p:cNvPicPr>
            <a:picLocks noChangeAspect="1"/>
          </p:cNvPicPr>
          <p:nvPr/>
        </p:nvPicPr>
        <p:blipFill>
          <a:blip r:embed="rId3"/>
          <a:stretch>
            <a:fillRect/>
          </a:stretch>
        </p:blipFill>
        <p:spPr>
          <a:xfrm>
            <a:off x="5589380" y="1389063"/>
            <a:ext cx="5288336" cy="3918593"/>
          </a:xfrm>
          <a:prstGeom prst="rect">
            <a:avLst/>
          </a:prstGeom>
        </p:spPr>
      </p:pic>
      <p:pic>
        <p:nvPicPr>
          <p:cNvPr id="5" name="Picture 4">
            <a:extLst>
              <a:ext uri="{FF2B5EF4-FFF2-40B4-BE49-F238E27FC236}">
                <a16:creationId xmlns:a16="http://schemas.microsoft.com/office/drawing/2014/main" id="{DB951031-F687-433C-9341-01C784E33537}"/>
              </a:ext>
            </a:extLst>
          </p:cNvPr>
          <p:cNvPicPr>
            <a:picLocks noChangeAspect="1"/>
          </p:cNvPicPr>
          <p:nvPr/>
        </p:nvPicPr>
        <p:blipFill>
          <a:blip r:embed="rId4"/>
          <a:stretch>
            <a:fillRect/>
          </a:stretch>
        </p:blipFill>
        <p:spPr>
          <a:xfrm>
            <a:off x="1193874" y="1764929"/>
            <a:ext cx="3228975" cy="914400"/>
          </a:xfrm>
          <a:prstGeom prst="rect">
            <a:avLst/>
          </a:prstGeom>
        </p:spPr>
      </p:pic>
      <p:pic>
        <p:nvPicPr>
          <p:cNvPr id="8" name="Picture 7">
            <a:extLst>
              <a:ext uri="{FF2B5EF4-FFF2-40B4-BE49-F238E27FC236}">
                <a16:creationId xmlns:a16="http://schemas.microsoft.com/office/drawing/2014/main" id="{FFEDD862-F6E9-4FB3-B5BE-2EC56DAEE1E4}"/>
              </a:ext>
            </a:extLst>
          </p:cNvPr>
          <p:cNvPicPr>
            <a:picLocks noChangeAspect="1"/>
          </p:cNvPicPr>
          <p:nvPr/>
        </p:nvPicPr>
        <p:blipFill>
          <a:blip r:embed="rId5"/>
          <a:stretch>
            <a:fillRect/>
          </a:stretch>
        </p:blipFill>
        <p:spPr>
          <a:xfrm>
            <a:off x="4351130" y="1827023"/>
            <a:ext cx="1238250" cy="962025"/>
          </a:xfrm>
          <a:prstGeom prst="rect">
            <a:avLst/>
          </a:prstGeom>
        </p:spPr>
      </p:pic>
      <p:sp>
        <p:nvSpPr>
          <p:cNvPr id="9" name="TextBox 8">
            <a:extLst>
              <a:ext uri="{FF2B5EF4-FFF2-40B4-BE49-F238E27FC236}">
                <a16:creationId xmlns:a16="http://schemas.microsoft.com/office/drawing/2014/main" id="{0983FBD0-DF16-4E38-8E2E-6E8EA51F822C}"/>
              </a:ext>
            </a:extLst>
          </p:cNvPr>
          <p:cNvSpPr txBox="1"/>
          <p:nvPr/>
        </p:nvSpPr>
        <p:spPr>
          <a:xfrm>
            <a:off x="848467" y="2996175"/>
            <a:ext cx="4740913" cy="461665"/>
          </a:xfrm>
          <a:prstGeom prst="rect">
            <a:avLst/>
          </a:prstGeom>
          <a:noFill/>
        </p:spPr>
        <p:txBody>
          <a:bodyPr wrap="none" rtlCol="0">
            <a:spAutoFit/>
          </a:bodyPr>
          <a:lstStyle/>
          <a:p>
            <a:r>
              <a:rPr lang="en-CA" sz="2400" b="1" dirty="0"/>
              <a:t>Regularization Hyperparameter</a:t>
            </a:r>
          </a:p>
        </p:txBody>
      </p:sp>
      <p:sp>
        <p:nvSpPr>
          <p:cNvPr id="10" name="TextBox 9">
            <a:extLst>
              <a:ext uri="{FF2B5EF4-FFF2-40B4-BE49-F238E27FC236}">
                <a16:creationId xmlns:a16="http://schemas.microsoft.com/office/drawing/2014/main" id="{59A8D7F2-868C-49FF-8BE4-CF52D6D527A8}"/>
              </a:ext>
            </a:extLst>
          </p:cNvPr>
          <p:cNvSpPr txBox="1"/>
          <p:nvPr/>
        </p:nvSpPr>
        <p:spPr>
          <a:xfrm>
            <a:off x="1850445" y="3637680"/>
            <a:ext cx="2500685" cy="461665"/>
          </a:xfrm>
          <a:prstGeom prst="rect">
            <a:avLst/>
          </a:prstGeom>
          <a:noFill/>
        </p:spPr>
        <p:txBody>
          <a:bodyPr wrap="none" rtlCol="0">
            <a:spAutoFit/>
          </a:bodyPr>
          <a:lstStyle/>
          <a:p>
            <a:r>
              <a:rPr lang="en-CA" sz="2400" b="1" dirty="0"/>
              <a:t>Cross Validation</a:t>
            </a:r>
          </a:p>
        </p:txBody>
      </p:sp>
      <p:sp>
        <p:nvSpPr>
          <p:cNvPr id="11" name="TextBox 10">
            <a:extLst>
              <a:ext uri="{FF2B5EF4-FFF2-40B4-BE49-F238E27FC236}">
                <a16:creationId xmlns:a16="http://schemas.microsoft.com/office/drawing/2014/main" id="{27CC9F3D-4D84-4BF9-A311-FCB0B577B0AF}"/>
              </a:ext>
            </a:extLst>
          </p:cNvPr>
          <p:cNvSpPr txBox="1"/>
          <p:nvPr/>
        </p:nvSpPr>
        <p:spPr>
          <a:xfrm>
            <a:off x="1372970" y="4286441"/>
            <a:ext cx="3691908" cy="461665"/>
          </a:xfrm>
          <a:prstGeom prst="rect">
            <a:avLst/>
          </a:prstGeom>
          <a:noFill/>
        </p:spPr>
        <p:txBody>
          <a:bodyPr wrap="none" rtlCol="0">
            <a:spAutoFit/>
          </a:bodyPr>
          <a:lstStyle/>
          <a:p>
            <a:r>
              <a:rPr lang="en-CA" sz="2400" b="1" dirty="0"/>
              <a:t>Bias – variance trade-off</a:t>
            </a:r>
          </a:p>
        </p:txBody>
      </p:sp>
    </p:spTree>
    <p:extLst>
      <p:ext uri="{BB962C8B-B14F-4D97-AF65-F5344CB8AC3E}">
        <p14:creationId xmlns:p14="http://schemas.microsoft.com/office/powerpoint/2010/main" val="3108667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Fixing Unbalanced Classes</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15</a:t>
            </a:fld>
            <a:endParaRPr lang="en-US" dirty="0"/>
          </a:p>
        </p:txBody>
      </p:sp>
      <p:pic>
        <p:nvPicPr>
          <p:cNvPr id="2" name="Picture 1">
            <a:extLst>
              <a:ext uri="{FF2B5EF4-FFF2-40B4-BE49-F238E27FC236}">
                <a16:creationId xmlns:a16="http://schemas.microsoft.com/office/drawing/2014/main" id="{2E60DA7A-74A5-4CD8-8D97-6FEAECF11E0E}"/>
              </a:ext>
            </a:extLst>
          </p:cNvPr>
          <p:cNvPicPr>
            <a:picLocks noChangeAspect="1"/>
          </p:cNvPicPr>
          <p:nvPr/>
        </p:nvPicPr>
        <p:blipFill>
          <a:blip r:embed="rId3"/>
          <a:stretch>
            <a:fillRect/>
          </a:stretch>
        </p:blipFill>
        <p:spPr>
          <a:xfrm>
            <a:off x="1143000" y="1290637"/>
            <a:ext cx="9906000" cy="4276725"/>
          </a:xfrm>
          <a:prstGeom prst="rect">
            <a:avLst/>
          </a:prstGeom>
        </p:spPr>
      </p:pic>
      <p:cxnSp>
        <p:nvCxnSpPr>
          <p:cNvPr id="12" name="Straight Connector 11">
            <a:extLst>
              <a:ext uri="{FF2B5EF4-FFF2-40B4-BE49-F238E27FC236}">
                <a16:creationId xmlns:a16="http://schemas.microsoft.com/office/drawing/2014/main" id="{6846679B-8155-4B48-BD3A-527E361089CA}"/>
              </a:ext>
            </a:extLst>
          </p:cNvPr>
          <p:cNvCxnSpPr>
            <a:cxnSpLocks/>
          </p:cNvCxnSpPr>
          <p:nvPr/>
        </p:nvCxnSpPr>
        <p:spPr>
          <a:xfrm>
            <a:off x="3944471" y="2366682"/>
            <a:ext cx="4679576" cy="2837816"/>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1E66C9B-5AA1-4D33-8F4E-1B4C24ABC62E}"/>
              </a:ext>
            </a:extLst>
          </p:cNvPr>
          <p:cNvSpPr/>
          <p:nvPr/>
        </p:nvSpPr>
        <p:spPr>
          <a:xfrm>
            <a:off x="7673788" y="1290637"/>
            <a:ext cx="3557419" cy="10760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26582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Validation – Test Split</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16</a:t>
            </a:fld>
            <a:endParaRPr lang="en-US" dirty="0"/>
          </a:p>
        </p:txBody>
      </p:sp>
      <p:pic>
        <p:nvPicPr>
          <p:cNvPr id="3" name="Picture 2">
            <a:extLst>
              <a:ext uri="{FF2B5EF4-FFF2-40B4-BE49-F238E27FC236}">
                <a16:creationId xmlns:a16="http://schemas.microsoft.com/office/drawing/2014/main" id="{50D08B9C-39EB-4284-B6CF-BC6176161055}"/>
              </a:ext>
            </a:extLst>
          </p:cNvPr>
          <p:cNvPicPr>
            <a:picLocks noChangeAspect="1"/>
          </p:cNvPicPr>
          <p:nvPr/>
        </p:nvPicPr>
        <p:blipFill>
          <a:blip r:embed="rId3"/>
          <a:stretch>
            <a:fillRect/>
          </a:stretch>
        </p:blipFill>
        <p:spPr>
          <a:xfrm>
            <a:off x="960792" y="1389063"/>
            <a:ext cx="9544050" cy="942975"/>
          </a:xfrm>
          <a:prstGeom prst="rect">
            <a:avLst/>
          </a:prstGeom>
        </p:spPr>
      </p:pic>
      <p:pic>
        <p:nvPicPr>
          <p:cNvPr id="5" name="Picture 4">
            <a:extLst>
              <a:ext uri="{FF2B5EF4-FFF2-40B4-BE49-F238E27FC236}">
                <a16:creationId xmlns:a16="http://schemas.microsoft.com/office/drawing/2014/main" id="{855C1FE3-3A88-4FBC-8D6E-8B95D0E67E2F}"/>
              </a:ext>
            </a:extLst>
          </p:cNvPr>
          <p:cNvPicPr>
            <a:picLocks noChangeAspect="1"/>
          </p:cNvPicPr>
          <p:nvPr/>
        </p:nvPicPr>
        <p:blipFill>
          <a:blip r:embed="rId4"/>
          <a:stretch>
            <a:fillRect/>
          </a:stretch>
        </p:blipFill>
        <p:spPr>
          <a:xfrm>
            <a:off x="960792" y="1414313"/>
            <a:ext cx="9544050" cy="973094"/>
          </a:xfrm>
          <a:prstGeom prst="rect">
            <a:avLst/>
          </a:prstGeom>
        </p:spPr>
      </p:pic>
    </p:spTree>
    <p:extLst>
      <p:ext uri="{BB962C8B-B14F-4D97-AF65-F5344CB8AC3E}">
        <p14:creationId xmlns:p14="http://schemas.microsoft.com/office/powerpoint/2010/main" val="2253744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K-fold Cross Validation</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17</a:t>
            </a:fld>
            <a:endParaRPr lang="en-US" dirty="0"/>
          </a:p>
        </p:txBody>
      </p:sp>
      <p:pic>
        <p:nvPicPr>
          <p:cNvPr id="2" name="Picture 1">
            <a:extLst>
              <a:ext uri="{FF2B5EF4-FFF2-40B4-BE49-F238E27FC236}">
                <a16:creationId xmlns:a16="http://schemas.microsoft.com/office/drawing/2014/main" id="{9D3ABC38-2C1C-4B31-AEBF-AFCADDA71BE1}"/>
              </a:ext>
            </a:extLst>
          </p:cNvPr>
          <p:cNvPicPr>
            <a:picLocks noChangeAspect="1"/>
          </p:cNvPicPr>
          <p:nvPr/>
        </p:nvPicPr>
        <p:blipFill>
          <a:blip r:embed="rId3"/>
          <a:stretch>
            <a:fillRect/>
          </a:stretch>
        </p:blipFill>
        <p:spPr>
          <a:xfrm>
            <a:off x="960792" y="1389063"/>
            <a:ext cx="9525000" cy="904875"/>
          </a:xfrm>
          <a:prstGeom prst="rect">
            <a:avLst/>
          </a:prstGeom>
        </p:spPr>
      </p:pic>
      <p:pic>
        <p:nvPicPr>
          <p:cNvPr id="8" name="Picture 7">
            <a:extLst>
              <a:ext uri="{FF2B5EF4-FFF2-40B4-BE49-F238E27FC236}">
                <a16:creationId xmlns:a16="http://schemas.microsoft.com/office/drawing/2014/main" id="{88173141-15B1-41AB-8793-D6BC629A130E}"/>
              </a:ext>
            </a:extLst>
          </p:cNvPr>
          <p:cNvPicPr>
            <a:picLocks noChangeAspect="1"/>
          </p:cNvPicPr>
          <p:nvPr/>
        </p:nvPicPr>
        <p:blipFill>
          <a:blip r:embed="rId4"/>
          <a:stretch>
            <a:fillRect/>
          </a:stretch>
        </p:blipFill>
        <p:spPr>
          <a:xfrm>
            <a:off x="8185337" y="1339109"/>
            <a:ext cx="2419350" cy="952500"/>
          </a:xfrm>
          <a:prstGeom prst="rect">
            <a:avLst/>
          </a:prstGeom>
        </p:spPr>
      </p:pic>
      <p:pic>
        <p:nvPicPr>
          <p:cNvPr id="9" name="Picture 8">
            <a:extLst>
              <a:ext uri="{FF2B5EF4-FFF2-40B4-BE49-F238E27FC236}">
                <a16:creationId xmlns:a16="http://schemas.microsoft.com/office/drawing/2014/main" id="{A8C3DA0E-899A-4DC7-A95E-0644CBAD933D}"/>
              </a:ext>
            </a:extLst>
          </p:cNvPr>
          <p:cNvPicPr>
            <a:picLocks noChangeAspect="1"/>
          </p:cNvPicPr>
          <p:nvPr/>
        </p:nvPicPr>
        <p:blipFill>
          <a:blip r:embed="rId5"/>
          <a:stretch>
            <a:fillRect/>
          </a:stretch>
        </p:blipFill>
        <p:spPr>
          <a:xfrm>
            <a:off x="942863" y="2231091"/>
            <a:ext cx="7048500" cy="1285875"/>
          </a:xfrm>
          <a:prstGeom prst="rect">
            <a:avLst/>
          </a:prstGeom>
        </p:spPr>
      </p:pic>
      <p:pic>
        <p:nvPicPr>
          <p:cNvPr id="10" name="Picture 9">
            <a:extLst>
              <a:ext uri="{FF2B5EF4-FFF2-40B4-BE49-F238E27FC236}">
                <a16:creationId xmlns:a16="http://schemas.microsoft.com/office/drawing/2014/main" id="{63B3E1B4-48E5-4C9C-A6DA-0576E5BCA599}"/>
              </a:ext>
            </a:extLst>
          </p:cNvPr>
          <p:cNvPicPr>
            <a:picLocks noChangeAspect="1"/>
          </p:cNvPicPr>
          <p:nvPr/>
        </p:nvPicPr>
        <p:blipFill>
          <a:blip r:embed="rId6"/>
          <a:stretch>
            <a:fillRect/>
          </a:stretch>
        </p:blipFill>
        <p:spPr>
          <a:xfrm>
            <a:off x="401059" y="2213162"/>
            <a:ext cx="7629525" cy="1495425"/>
          </a:xfrm>
          <a:prstGeom prst="rect">
            <a:avLst/>
          </a:prstGeom>
        </p:spPr>
      </p:pic>
      <p:pic>
        <p:nvPicPr>
          <p:cNvPr id="11" name="Picture 10">
            <a:extLst>
              <a:ext uri="{FF2B5EF4-FFF2-40B4-BE49-F238E27FC236}">
                <a16:creationId xmlns:a16="http://schemas.microsoft.com/office/drawing/2014/main" id="{2B1B9EDF-C76D-4C9F-85C9-981E644F2997}"/>
              </a:ext>
            </a:extLst>
          </p:cNvPr>
          <p:cNvPicPr>
            <a:picLocks noChangeAspect="1"/>
          </p:cNvPicPr>
          <p:nvPr/>
        </p:nvPicPr>
        <p:blipFill>
          <a:blip r:embed="rId7"/>
          <a:stretch>
            <a:fillRect/>
          </a:stretch>
        </p:blipFill>
        <p:spPr>
          <a:xfrm>
            <a:off x="978721" y="2273680"/>
            <a:ext cx="6991350" cy="1619250"/>
          </a:xfrm>
          <a:prstGeom prst="rect">
            <a:avLst/>
          </a:prstGeom>
        </p:spPr>
      </p:pic>
      <p:pic>
        <p:nvPicPr>
          <p:cNvPr id="12" name="Picture 11">
            <a:extLst>
              <a:ext uri="{FF2B5EF4-FFF2-40B4-BE49-F238E27FC236}">
                <a16:creationId xmlns:a16="http://schemas.microsoft.com/office/drawing/2014/main" id="{03DA57DB-3330-44F6-AD49-4BE8881E1791}"/>
              </a:ext>
            </a:extLst>
          </p:cNvPr>
          <p:cNvPicPr>
            <a:picLocks noChangeAspect="1"/>
          </p:cNvPicPr>
          <p:nvPr/>
        </p:nvPicPr>
        <p:blipFill>
          <a:blip r:embed="rId8"/>
          <a:stretch>
            <a:fillRect/>
          </a:stretch>
        </p:blipFill>
        <p:spPr>
          <a:xfrm>
            <a:off x="978721" y="3913661"/>
            <a:ext cx="7048500" cy="2114550"/>
          </a:xfrm>
          <a:prstGeom prst="rect">
            <a:avLst/>
          </a:prstGeom>
        </p:spPr>
      </p:pic>
    </p:spTree>
    <p:extLst>
      <p:ext uri="{BB962C8B-B14F-4D97-AF65-F5344CB8AC3E}">
        <p14:creationId xmlns:p14="http://schemas.microsoft.com/office/powerpoint/2010/main" val="2271986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
            <a:extLst>
              <a:ext uri="{FF2B5EF4-FFF2-40B4-BE49-F238E27FC236}">
                <a16:creationId xmlns:a16="http://schemas.microsoft.com/office/drawing/2014/main" id="{7A9CC470-C302-422F-A2AA-BE1DC7670F9E}"/>
              </a:ext>
            </a:extLst>
          </p:cNvPr>
          <p:cNvGraphicFramePr>
            <a:graphicFrameLocks/>
          </p:cNvGraphicFramePr>
          <p:nvPr>
            <p:extLst>
              <p:ext uri="{D42A27DB-BD31-4B8C-83A1-F6EECF244321}">
                <p14:modId xmlns:p14="http://schemas.microsoft.com/office/powerpoint/2010/main" val="3002278814"/>
              </p:ext>
            </p:extLst>
          </p:nvPr>
        </p:nvGraphicFramePr>
        <p:xfrm>
          <a:off x="960438" y="1380564"/>
          <a:ext cx="10271125" cy="2707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960792" y="390719"/>
            <a:ext cx="10270415" cy="998344"/>
          </a:xfrm>
        </p:spPr>
        <p:txBody>
          <a:bodyPr/>
          <a:lstStyle/>
          <a:p>
            <a:r>
              <a:rPr lang="en-GB" sz="4800" dirty="0"/>
              <a:t>Summary</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18</a:t>
            </a:fld>
            <a:endParaRPr lang="en-US" dirty="0"/>
          </a:p>
        </p:txBody>
      </p:sp>
      <p:sp>
        <p:nvSpPr>
          <p:cNvPr id="3" name="TextBox 2">
            <a:extLst>
              <a:ext uri="{FF2B5EF4-FFF2-40B4-BE49-F238E27FC236}">
                <a16:creationId xmlns:a16="http://schemas.microsoft.com/office/drawing/2014/main" id="{C10E3C86-657F-4EE8-9884-A4D1C807CC82}"/>
              </a:ext>
            </a:extLst>
          </p:cNvPr>
          <p:cNvSpPr txBox="1"/>
          <p:nvPr/>
        </p:nvSpPr>
        <p:spPr>
          <a:xfrm>
            <a:off x="2823881" y="4425914"/>
            <a:ext cx="6544235" cy="1015663"/>
          </a:xfrm>
          <a:prstGeom prst="rect">
            <a:avLst/>
          </a:prstGeom>
          <a:noFill/>
        </p:spPr>
        <p:txBody>
          <a:bodyPr wrap="square" rtlCol="0">
            <a:spAutoFit/>
          </a:bodyPr>
          <a:lstStyle/>
          <a:p>
            <a:pPr algn="ctr"/>
            <a:r>
              <a:rPr lang="en-CA" sz="3000" b="1" dirty="0"/>
              <a:t>UCI Machine Learning Repository: </a:t>
            </a:r>
            <a:r>
              <a:rPr lang="en-CA" sz="3000" dirty="0">
                <a:hlinkClick r:id="rId8"/>
              </a:rPr>
              <a:t>archive.ics.uci.edu/ml</a:t>
            </a:r>
            <a:endParaRPr lang="en-CA" sz="3000" dirty="0"/>
          </a:p>
        </p:txBody>
      </p:sp>
    </p:spTree>
    <p:extLst>
      <p:ext uri="{BB962C8B-B14F-4D97-AF65-F5344CB8AC3E}">
        <p14:creationId xmlns:p14="http://schemas.microsoft.com/office/powerpoint/2010/main" val="1730971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19</a:t>
            </a:fld>
            <a:endParaRPr lang="en-US" dirty="0"/>
          </a:p>
        </p:txBody>
      </p:sp>
      <p:pic>
        <p:nvPicPr>
          <p:cNvPr id="11" name="Picture 10">
            <a:extLst>
              <a:ext uri="{FF2B5EF4-FFF2-40B4-BE49-F238E27FC236}">
                <a16:creationId xmlns:a16="http://schemas.microsoft.com/office/drawing/2014/main" id="{0F17418F-22F6-4E3C-A049-415610EA9589}"/>
              </a:ext>
            </a:extLst>
          </p:cNvPr>
          <p:cNvPicPr>
            <a:picLocks noChangeAspect="1"/>
          </p:cNvPicPr>
          <p:nvPr/>
        </p:nvPicPr>
        <p:blipFill>
          <a:blip r:embed="rId3"/>
          <a:stretch>
            <a:fillRect/>
          </a:stretch>
        </p:blipFill>
        <p:spPr>
          <a:xfrm>
            <a:off x="0" y="594"/>
            <a:ext cx="12192000" cy="6856811"/>
          </a:xfrm>
          <a:prstGeom prst="rect">
            <a:avLst/>
          </a:prstGeom>
        </p:spPr>
      </p:pic>
    </p:spTree>
    <p:extLst>
      <p:ext uri="{BB962C8B-B14F-4D97-AF65-F5344CB8AC3E}">
        <p14:creationId xmlns:p14="http://schemas.microsoft.com/office/powerpoint/2010/main" val="18257640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800" dirty="0"/>
              <a:t>Used by several big companies in the tech industry: </a:t>
            </a:r>
            <a:br>
              <a:rPr lang="en-GB" sz="2800" dirty="0"/>
            </a:br>
            <a:r>
              <a:rPr lang="en-GB" sz="2800" dirty="0"/>
              <a:t>Google, Amazon, Microsoft, Tesla, etc.</a:t>
            </a:r>
          </a:p>
          <a:p>
            <a:pPr marL="342900" indent="-342900">
              <a:buFont typeface="Arial" panose="020B0604020202020204" pitchFamily="34" charset="0"/>
              <a:buChar char="•"/>
            </a:pPr>
            <a:r>
              <a:rPr lang="en-GB" sz="2800" dirty="0"/>
              <a:t>Chatbots, image recognition, targeted ads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“Building a model from example inputs to make data driven predictions versus strictly following program instructions”</a:t>
            </a:r>
          </a:p>
          <a:p>
            <a:pPr marL="342900" indent="-342900">
              <a:buFont typeface="Arial" panose="020B0604020202020204" pitchFamily="34" charset="0"/>
              <a:buChar char="•"/>
            </a:pPr>
            <a:endParaRPr lang="en-GB" sz="2800" dirty="0"/>
          </a:p>
        </p:txBody>
      </p:sp>
      <p:sp>
        <p:nvSpPr>
          <p:cNvPr id="4" name="Title 3"/>
          <p:cNvSpPr>
            <a:spLocks noGrp="1"/>
          </p:cNvSpPr>
          <p:nvPr>
            <p:ph type="title"/>
          </p:nvPr>
        </p:nvSpPr>
        <p:spPr/>
        <p:txBody>
          <a:bodyPr/>
          <a:lstStyle/>
          <a:p>
            <a:r>
              <a:rPr lang="en-GB" sz="4800" dirty="0"/>
              <a:t>What is machine learning?</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2</a:t>
            </a:fld>
            <a:endParaRPr lang="en-US" dirty="0"/>
          </a:p>
        </p:txBody>
      </p:sp>
    </p:spTree>
    <p:extLst>
      <p:ext uri="{BB962C8B-B14F-4D97-AF65-F5344CB8AC3E}">
        <p14:creationId xmlns:p14="http://schemas.microsoft.com/office/powerpoint/2010/main" val="1995234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4BEC0-2C22-4C10-9285-69F473843304}"/>
              </a:ext>
            </a:extLst>
          </p:cNvPr>
          <p:cNvSpPr>
            <a:spLocks noGrp="1"/>
          </p:cNvSpPr>
          <p:nvPr>
            <p:ph idx="1"/>
          </p:nvPr>
        </p:nvSpPr>
        <p:spPr/>
        <p:txBody>
          <a:bodyPr/>
          <a:lstStyle/>
          <a:p>
            <a:endParaRPr lang="en-CA" sz="2800" dirty="0"/>
          </a:p>
        </p:txBody>
      </p:sp>
      <p:sp>
        <p:nvSpPr>
          <p:cNvPr id="3" name="Title 2">
            <a:extLst>
              <a:ext uri="{FF2B5EF4-FFF2-40B4-BE49-F238E27FC236}">
                <a16:creationId xmlns:a16="http://schemas.microsoft.com/office/drawing/2014/main" id="{1BFC83B3-58FE-40F5-B731-51EED1675F1D}"/>
              </a:ext>
            </a:extLst>
          </p:cNvPr>
          <p:cNvSpPr>
            <a:spLocks noGrp="1"/>
          </p:cNvSpPr>
          <p:nvPr>
            <p:ph type="title"/>
          </p:nvPr>
        </p:nvSpPr>
        <p:spPr/>
        <p:txBody>
          <a:bodyPr/>
          <a:lstStyle/>
          <a:p>
            <a:r>
              <a:rPr lang="en-CA" sz="4800" dirty="0"/>
              <a:t>Types of Machine Learning</a:t>
            </a:r>
          </a:p>
        </p:txBody>
      </p:sp>
      <p:sp>
        <p:nvSpPr>
          <p:cNvPr id="4" name="Slide Number Placeholder 3">
            <a:extLst>
              <a:ext uri="{FF2B5EF4-FFF2-40B4-BE49-F238E27FC236}">
                <a16:creationId xmlns:a16="http://schemas.microsoft.com/office/drawing/2014/main" id="{EAA2B493-3195-4E9C-9693-3DFCBC781EE1}"/>
              </a:ext>
            </a:extLst>
          </p:cNvPr>
          <p:cNvSpPr>
            <a:spLocks noGrp="1"/>
          </p:cNvSpPr>
          <p:nvPr>
            <p:ph type="sldNum" sz="quarter" idx="4"/>
          </p:nvPr>
        </p:nvSpPr>
        <p:spPr/>
        <p:txBody>
          <a:bodyPr/>
          <a:lstStyle/>
          <a:p>
            <a:fld id="{3847DB54-D037-B84F-B6F1-2E8DA40D09AD}" type="slidenum">
              <a:rPr lang="en-US" smtClean="0"/>
              <a:pPr/>
              <a:t>3</a:t>
            </a:fld>
            <a:endParaRPr lang="en-US" dirty="0"/>
          </a:p>
        </p:txBody>
      </p:sp>
      <p:graphicFrame>
        <p:nvGraphicFramePr>
          <p:cNvPr id="6" name="Table 5">
            <a:extLst>
              <a:ext uri="{FF2B5EF4-FFF2-40B4-BE49-F238E27FC236}">
                <a16:creationId xmlns:a16="http://schemas.microsoft.com/office/drawing/2014/main" id="{317D977C-A50E-4BC6-AD17-3B817C65503E}"/>
              </a:ext>
            </a:extLst>
          </p:cNvPr>
          <p:cNvGraphicFramePr>
            <a:graphicFrameLocks noGrp="1"/>
          </p:cNvGraphicFramePr>
          <p:nvPr>
            <p:extLst>
              <p:ext uri="{D42A27DB-BD31-4B8C-83A1-F6EECF244321}">
                <p14:modId xmlns:p14="http://schemas.microsoft.com/office/powerpoint/2010/main" val="195225207"/>
              </p:ext>
            </p:extLst>
          </p:nvPr>
        </p:nvGraphicFramePr>
        <p:xfrm>
          <a:off x="1727200" y="1980619"/>
          <a:ext cx="8128000" cy="31620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700729059"/>
                    </a:ext>
                  </a:extLst>
                </a:gridCol>
                <a:gridCol w="4064000">
                  <a:extLst>
                    <a:ext uri="{9D8B030D-6E8A-4147-A177-3AD203B41FA5}">
                      <a16:colId xmlns:a16="http://schemas.microsoft.com/office/drawing/2014/main" val="3536037008"/>
                    </a:ext>
                  </a:extLst>
                </a:gridCol>
              </a:tblGrid>
              <a:tr h="923418">
                <a:tc>
                  <a:txBody>
                    <a:bodyPr/>
                    <a:lstStyle/>
                    <a:p>
                      <a:r>
                        <a:rPr lang="en-CA" dirty="0"/>
                        <a:t>Supervised</a:t>
                      </a:r>
                    </a:p>
                  </a:txBody>
                  <a:tcPr/>
                </a:tc>
                <a:tc>
                  <a:txBody>
                    <a:bodyPr/>
                    <a:lstStyle/>
                    <a:p>
                      <a:r>
                        <a:rPr lang="en-CA" dirty="0"/>
                        <a:t>Unsupervised</a:t>
                      </a:r>
                    </a:p>
                  </a:txBody>
                  <a:tcPr/>
                </a:tc>
                <a:extLst>
                  <a:ext uri="{0D108BD9-81ED-4DB2-BD59-A6C34878D82A}">
                    <a16:rowId xmlns:a16="http://schemas.microsoft.com/office/drawing/2014/main" val="3715270147"/>
                  </a:ext>
                </a:extLst>
              </a:tr>
              <a:tr h="1049926">
                <a:tc>
                  <a:txBody>
                    <a:bodyPr/>
                    <a:lstStyle/>
                    <a:p>
                      <a:r>
                        <a:rPr lang="en-CA" b="1" dirty="0"/>
                        <a:t>Classification</a:t>
                      </a:r>
                      <a:r>
                        <a:rPr lang="en-CA" dirty="0"/>
                        <a:t>: output is a category i.e. True, False, Disease, Non-disease</a:t>
                      </a:r>
                    </a:p>
                  </a:txBody>
                  <a:tcPr/>
                </a:tc>
                <a:tc>
                  <a:txBody>
                    <a:bodyPr/>
                    <a:lstStyle/>
                    <a:p>
                      <a:r>
                        <a:rPr lang="en-CA" b="1" dirty="0"/>
                        <a:t>Clustering</a:t>
                      </a:r>
                      <a:r>
                        <a:rPr lang="en-CA" b="0" dirty="0"/>
                        <a:t>: discovering inherent groupings in data, such as grouping customers by purchasing behaviour</a:t>
                      </a:r>
                      <a:endParaRPr lang="en-CA" b="1" dirty="0"/>
                    </a:p>
                  </a:txBody>
                  <a:tcPr/>
                </a:tc>
                <a:extLst>
                  <a:ext uri="{0D108BD9-81ED-4DB2-BD59-A6C34878D82A}">
                    <a16:rowId xmlns:a16="http://schemas.microsoft.com/office/drawing/2014/main" val="3312785073"/>
                  </a:ext>
                </a:extLst>
              </a:tr>
              <a:tr h="923418">
                <a:tc>
                  <a:txBody>
                    <a:bodyPr/>
                    <a:lstStyle/>
                    <a:p>
                      <a:r>
                        <a:rPr lang="en-CA" b="1" dirty="0"/>
                        <a:t>Regression</a:t>
                      </a:r>
                      <a:r>
                        <a:rPr lang="en-CA" dirty="0"/>
                        <a:t>: output is real value i.e. price, weight, height</a:t>
                      </a:r>
                    </a:p>
                  </a:txBody>
                  <a:tcPr/>
                </a:tc>
                <a:tc>
                  <a:txBody>
                    <a:bodyPr/>
                    <a:lstStyle/>
                    <a:p>
                      <a:r>
                        <a:rPr lang="en-CA" b="1" dirty="0"/>
                        <a:t>Association</a:t>
                      </a:r>
                      <a:r>
                        <a:rPr lang="en-CA" b="0" dirty="0"/>
                        <a:t>: discovering rules that describe large portions of your data, such as if X occurs, then Y will most likely occur</a:t>
                      </a:r>
                      <a:endParaRPr lang="en-CA" b="1" dirty="0"/>
                    </a:p>
                  </a:txBody>
                  <a:tcPr/>
                </a:tc>
                <a:extLst>
                  <a:ext uri="{0D108BD9-81ED-4DB2-BD59-A6C34878D82A}">
                    <a16:rowId xmlns:a16="http://schemas.microsoft.com/office/drawing/2014/main" val="1256620544"/>
                  </a:ext>
                </a:extLst>
              </a:tr>
            </a:tbl>
          </a:graphicData>
        </a:graphic>
      </p:graphicFrame>
    </p:spTree>
    <p:extLst>
      <p:ext uri="{BB962C8B-B14F-4D97-AF65-F5344CB8AC3E}">
        <p14:creationId xmlns:p14="http://schemas.microsoft.com/office/powerpoint/2010/main" val="16286679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1FEA90-F9E6-4281-90AC-CB8DFD217871}"/>
              </a:ext>
            </a:extLst>
          </p:cNvPr>
          <p:cNvSpPr>
            <a:spLocks noGrp="1"/>
          </p:cNvSpPr>
          <p:nvPr>
            <p:ph idx="1"/>
          </p:nvPr>
        </p:nvSpPr>
        <p:spPr>
          <a:xfrm>
            <a:off x="960792" y="1524000"/>
            <a:ext cx="10270415" cy="4351338"/>
          </a:xfrm>
        </p:spPr>
        <p:txBody>
          <a:bodyPr/>
          <a:lstStyle/>
          <a:p>
            <a:pPr marL="457200" indent="-457200">
              <a:buFont typeface="Arial" panose="020B0604020202020204" pitchFamily="34" charset="0"/>
              <a:buChar char="•"/>
            </a:pPr>
            <a:r>
              <a:rPr lang="en-CA" sz="2800" dirty="0"/>
              <a:t>Python 3: comes with standard libraries that include machine learning capabilities</a:t>
            </a:r>
          </a:p>
          <a:p>
            <a:pPr marL="457200" indent="-457200">
              <a:buFont typeface="Arial" panose="020B0604020202020204" pitchFamily="34" charset="0"/>
              <a:buChar char="•"/>
            </a:pPr>
            <a:r>
              <a:rPr lang="en-CA" sz="2800" dirty="0" err="1"/>
              <a:t>Numpy</a:t>
            </a:r>
            <a:r>
              <a:rPr lang="en-CA" sz="2800" dirty="0"/>
              <a:t>, Pandas, Matplotlib, </a:t>
            </a:r>
            <a:r>
              <a:rPr lang="en-CA" sz="2800" dirty="0" err="1"/>
              <a:t>Scikit</a:t>
            </a:r>
            <a:r>
              <a:rPr lang="en-CA" sz="2800" dirty="0"/>
              <a:t>-learn</a:t>
            </a:r>
          </a:p>
          <a:p>
            <a:pPr marL="457200" indent="-457200">
              <a:buFont typeface="Arial" panose="020B0604020202020204" pitchFamily="34" charset="0"/>
              <a:buChar char="•"/>
            </a:pPr>
            <a:r>
              <a:rPr lang="en-CA" sz="2800" dirty="0"/>
              <a:t>IDE: </a:t>
            </a:r>
            <a:r>
              <a:rPr lang="en-CA" sz="2800" dirty="0" err="1"/>
              <a:t>Jupyter</a:t>
            </a:r>
            <a:r>
              <a:rPr lang="en-CA" sz="2800" dirty="0"/>
              <a:t> Notebook</a:t>
            </a:r>
          </a:p>
          <a:p>
            <a:pPr marL="457200" indent="-457200">
              <a:buFont typeface="Arial" panose="020B0604020202020204" pitchFamily="34" charset="0"/>
              <a:buChar char="•"/>
            </a:pPr>
            <a:endParaRPr lang="en-CA" sz="2800" dirty="0"/>
          </a:p>
        </p:txBody>
      </p:sp>
      <p:sp>
        <p:nvSpPr>
          <p:cNvPr id="3" name="Title 2">
            <a:extLst>
              <a:ext uri="{FF2B5EF4-FFF2-40B4-BE49-F238E27FC236}">
                <a16:creationId xmlns:a16="http://schemas.microsoft.com/office/drawing/2014/main" id="{E270F528-6ED2-4E3E-90E0-D1FA80C5DE73}"/>
              </a:ext>
            </a:extLst>
          </p:cNvPr>
          <p:cNvSpPr>
            <a:spLocks noGrp="1"/>
          </p:cNvSpPr>
          <p:nvPr>
            <p:ph type="title"/>
          </p:nvPr>
        </p:nvSpPr>
        <p:spPr/>
        <p:txBody>
          <a:bodyPr/>
          <a:lstStyle/>
          <a:p>
            <a:r>
              <a:rPr lang="en-CA" sz="4800" dirty="0"/>
              <a:t>Python and </a:t>
            </a:r>
            <a:r>
              <a:rPr lang="en-CA" sz="4800" dirty="0" err="1"/>
              <a:t>Jupyter</a:t>
            </a:r>
            <a:r>
              <a:rPr lang="en-CA" sz="4800" dirty="0"/>
              <a:t> Notebook</a:t>
            </a:r>
          </a:p>
        </p:txBody>
      </p:sp>
      <p:sp>
        <p:nvSpPr>
          <p:cNvPr id="4" name="Slide Number Placeholder 3">
            <a:extLst>
              <a:ext uri="{FF2B5EF4-FFF2-40B4-BE49-F238E27FC236}">
                <a16:creationId xmlns:a16="http://schemas.microsoft.com/office/drawing/2014/main" id="{2FC251A6-88EA-41B4-8D8B-53F36A03BA27}"/>
              </a:ext>
            </a:extLst>
          </p:cNvPr>
          <p:cNvSpPr>
            <a:spLocks noGrp="1"/>
          </p:cNvSpPr>
          <p:nvPr>
            <p:ph type="sldNum" sz="quarter" idx="4"/>
          </p:nvPr>
        </p:nvSpPr>
        <p:spPr/>
        <p:txBody>
          <a:bodyPr/>
          <a:lstStyle/>
          <a:p>
            <a:fld id="{3847DB54-D037-B84F-B6F1-2E8DA40D09AD}" type="slidenum">
              <a:rPr lang="en-US" smtClean="0"/>
              <a:pPr/>
              <a:t>4</a:t>
            </a:fld>
            <a:endParaRPr lang="en-US" dirty="0"/>
          </a:p>
        </p:txBody>
      </p:sp>
      <p:pic>
        <p:nvPicPr>
          <p:cNvPr id="1026" name="Picture 2" descr="Image result for numpy">
            <a:extLst>
              <a:ext uri="{FF2B5EF4-FFF2-40B4-BE49-F238E27FC236}">
                <a16:creationId xmlns:a16="http://schemas.microsoft.com/office/drawing/2014/main" id="{F581163F-2650-46BC-8213-E67D567465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10" b="7542"/>
          <a:stretch/>
        </p:blipFill>
        <p:spPr bwMode="auto">
          <a:xfrm>
            <a:off x="1143000" y="3524268"/>
            <a:ext cx="2173941" cy="879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ndas python">
            <a:extLst>
              <a:ext uri="{FF2B5EF4-FFF2-40B4-BE49-F238E27FC236}">
                <a16:creationId xmlns:a16="http://schemas.microsoft.com/office/drawing/2014/main" id="{7A2E19F7-AB6A-4CE4-9AC1-F967B6068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149" y="3400253"/>
            <a:ext cx="2173942" cy="1127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tplotlib">
            <a:extLst>
              <a:ext uri="{FF2B5EF4-FFF2-40B4-BE49-F238E27FC236}">
                <a16:creationId xmlns:a16="http://schemas.microsoft.com/office/drawing/2014/main" id="{80722CDF-BF9E-4384-A78E-A7ADF41AD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3091" y="3538927"/>
            <a:ext cx="3639110" cy="872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cikit learn">
            <a:extLst>
              <a:ext uri="{FF2B5EF4-FFF2-40B4-BE49-F238E27FC236}">
                <a16:creationId xmlns:a16="http://schemas.microsoft.com/office/drawing/2014/main" id="{B2FCE636-7A71-4490-A418-D5E39C21A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9291" y="2855261"/>
            <a:ext cx="1731916" cy="17319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upyter notebook">
            <a:extLst>
              <a:ext uri="{FF2B5EF4-FFF2-40B4-BE49-F238E27FC236}">
                <a16:creationId xmlns:a16="http://schemas.microsoft.com/office/drawing/2014/main" id="{4A719303-D44C-4E74-A832-3C4CF24968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463" b="26087"/>
          <a:stretch/>
        </p:blipFill>
        <p:spPr bwMode="auto">
          <a:xfrm>
            <a:off x="1024891" y="4404075"/>
            <a:ext cx="2343150" cy="14398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802882-E038-46F0-8A16-C7E2024A3FD3}"/>
              </a:ext>
            </a:extLst>
          </p:cNvPr>
          <p:cNvSpPr/>
          <p:nvPr/>
        </p:nvSpPr>
        <p:spPr>
          <a:xfrm>
            <a:off x="3104476" y="4912853"/>
            <a:ext cx="7978365" cy="461665"/>
          </a:xfrm>
          <a:prstGeom prst="rect">
            <a:avLst/>
          </a:prstGeom>
        </p:spPr>
        <p:txBody>
          <a:bodyPr wrap="square">
            <a:spAutoFit/>
          </a:bodyPr>
          <a:lstStyle/>
          <a:p>
            <a:r>
              <a:rPr lang="en-CA" sz="2400" dirty="0"/>
              <a:t>https://github.com/jupyter/jupyter/wiki/Jupyter-kernels</a:t>
            </a:r>
          </a:p>
        </p:txBody>
      </p:sp>
    </p:spTree>
    <p:extLst>
      <p:ext uri="{BB962C8B-B14F-4D97-AF65-F5344CB8AC3E}">
        <p14:creationId xmlns:p14="http://schemas.microsoft.com/office/powerpoint/2010/main" val="1422276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500"/>
                                        <p:tgtEl>
                                          <p:spTgt spid="10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3A07DD9E-811E-475C-A8A5-2BEE7755B105}"/>
              </a:ext>
            </a:extLst>
          </p:cNvPr>
          <p:cNvGraphicFramePr>
            <a:graphicFrameLocks noGrp="1"/>
          </p:cNvGraphicFramePr>
          <p:nvPr>
            <p:ph idx="1"/>
            <p:extLst>
              <p:ext uri="{D42A27DB-BD31-4B8C-83A1-F6EECF244321}">
                <p14:modId xmlns:p14="http://schemas.microsoft.com/office/powerpoint/2010/main" val="3635820645"/>
              </p:ext>
            </p:extLst>
          </p:nvPr>
        </p:nvGraphicFramePr>
        <p:xfrm>
          <a:off x="960438" y="1524000"/>
          <a:ext cx="102711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GB" sz="4800" dirty="0"/>
              <a:t>Machine Learning Workflow</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5</a:t>
            </a:fld>
            <a:endParaRPr lang="en-US" dirty="0"/>
          </a:p>
        </p:txBody>
      </p:sp>
    </p:spTree>
    <p:extLst>
      <p:ext uri="{BB962C8B-B14F-4D97-AF65-F5344CB8AC3E}">
        <p14:creationId xmlns:p14="http://schemas.microsoft.com/office/powerpoint/2010/main" val="1851217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6D2BDE-A0E2-43D0-B24D-97820CA176C9}"/>
              </a:ext>
            </a:extLst>
          </p:cNvPr>
          <p:cNvSpPr txBox="1"/>
          <p:nvPr/>
        </p:nvSpPr>
        <p:spPr>
          <a:xfrm>
            <a:off x="1308847" y="1507301"/>
            <a:ext cx="9430871" cy="954107"/>
          </a:xfrm>
          <a:prstGeom prst="rect">
            <a:avLst/>
          </a:prstGeom>
          <a:noFill/>
        </p:spPr>
        <p:txBody>
          <a:bodyPr wrap="square" rtlCol="0">
            <a:spAutoFit/>
          </a:bodyPr>
          <a:lstStyle/>
          <a:p>
            <a:r>
              <a:rPr lang="en-CA" sz="2800" dirty="0">
                <a:latin typeface="Segoe UI Light" panose="020B0502040204020203" pitchFamily="34" charset="0"/>
                <a:cs typeface="Segoe UI Light" panose="020B0502040204020203" pitchFamily="34" charset="0"/>
              </a:rPr>
              <a:t>“Using Pima Indian Diabetes data, predict with 70% or greater accuracy, which people are likely to develop diabetes.”</a:t>
            </a:r>
          </a:p>
        </p:txBody>
      </p:sp>
      <p:sp>
        <p:nvSpPr>
          <p:cNvPr id="9" name="TextBox 8">
            <a:extLst>
              <a:ext uri="{FF2B5EF4-FFF2-40B4-BE49-F238E27FC236}">
                <a16:creationId xmlns:a16="http://schemas.microsoft.com/office/drawing/2014/main" id="{99AA5E48-0AFE-49D3-8FD1-0C872D90132A}"/>
              </a:ext>
            </a:extLst>
          </p:cNvPr>
          <p:cNvSpPr txBox="1"/>
          <p:nvPr/>
        </p:nvSpPr>
        <p:spPr>
          <a:xfrm>
            <a:off x="1308847" y="1216223"/>
            <a:ext cx="9922360" cy="1815882"/>
          </a:xfrm>
          <a:prstGeom prst="rect">
            <a:avLst/>
          </a:prstGeom>
          <a:noFill/>
        </p:spPr>
        <p:txBody>
          <a:bodyPr wrap="square" rtlCol="0">
            <a:spAutoFit/>
          </a:bodyPr>
          <a:lstStyle/>
          <a:p>
            <a:r>
              <a:rPr lang="en-CA" sz="2800" dirty="0">
                <a:latin typeface="Segoe UI Light" panose="020B0502040204020203" pitchFamily="34" charset="0"/>
                <a:cs typeface="Segoe UI Light" panose="020B0502040204020203" pitchFamily="34" charset="0"/>
              </a:rPr>
              <a:t>“Use the Machine Learning Workflow to process and transform Pima Indian data to create a prediction model. This model must predict which people are likely to develop diabetes with 70% or greater accuracy.”</a:t>
            </a:r>
          </a:p>
        </p:txBody>
      </p:sp>
      <p:sp>
        <p:nvSpPr>
          <p:cNvPr id="5" name="TextBox 4">
            <a:extLst>
              <a:ext uri="{FF2B5EF4-FFF2-40B4-BE49-F238E27FC236}">
                <a16:creationId xmlns:a16="http://schemas.microsoft.com/office/drawing/2014/main" id="{B71577D8-0334-4C81-BAB8-87410C0BFB67}"/>
              </a:ext>
            </a:extLst>
          </p:cNvPr>
          <p:cNvSpPr txBox="1"/>
          <p:nvPr/>
        </p:nvSpPr>
        <p:spPr>
          <a:xfrm>
            <a:off x="1308847" y="1499681"/>
            <a:ext cx="8122024" cy="954107"/>
          </a:xfrm>
          <a:prstGeom prst="rect">
            <a:avLst/>
          </a:prstGeom>
          <a:noFill/>
        </p:spPr>
        <p:txBody>
          <a:bodyPr wrap="square" rtlCol="0">
            <a:spAutoFit/>
          </a:bodyPr>
          <a:lstStyle/>
          <a:p>
            <a:r>
              <a:rPr lang="en-CA" sz="2800" dirty="0">
                <a:latin typeface="Segoe UI Light" panose="020B0502040204020203" pitchFamily="34" charset="0"/>
                <a:cs typeface="Segoe UI Light" panose="020B0502040204020203" pitchFamily="34" charset="0"/>
              </a:rPr>
              <a:t>“Using Pima Indian Diabetes data, predict which people will develop diabetes.”</a:t>
            </a:r>
          </a:p>
        </p:txBody>
      </p:sp>
      <p:sp>
        <p:nvSpPr>
          <p:cNvPr id="3" name="Content Placeholder 2"/>
          <p:cNvSpPr>
            <a:spLocks noGrp="1"/>
          </p:cNvSpPr>
          <p:nvPr>
            <p:ph idx="1"/>
          </p:nvPr>
        </p:nvSpPr>
        <p:spPr>
          <a:xfrm>
            <a:off x="1308847" y="1530559"/>
            <a:ext cx="10270415" cy="1304197"/>
          </a:xfrm>
        </p:spPr>
        <p:txBody>
          <a:bodyPr/>
          <a:lstStyle/>
          <a:p>
            <a:r>
              <a:rPr lang="en-GB" sz="2800" dirty="0"/>
              <a:t>“Predict if a person will develop diabetes.”</a:t>
            </a:r>
          </a:p>
          <a:p>
            <a:pPr marL="342900" indent="-342900">
              <a:buFont typeface="Arial" panose="020B0604020202020204" pitchFamily="34" charset="0"/>
              <a:buChar char="•"/>
            </a:pPr>
            <a:endParaRPr lang="en-GB" sz="2800" dirty="0"/>
          </a:p>
        </p:txBody>
      </p:sp>
      <p:sp>
        <p:nvSpPr>
          <p:cNvPr id="15" name="TextBox 14">
            <a:extLst>
              <a:ext uri="{FF2B5EF4-FFF2-40B4-BE49-F238E27FC236}">
                <a16:creationId xmlns:a16="http://schemas.microsoft.com/office/drawing/2014/main" id="{D90FFC83-ED4C-4B16-A112-C02C63939435}"/>
              </a:ext>
            </a:extLst>
          </p:cNvPr>
          <p:cNvSpPr txBox="1"/>
          <p:nvPr/>
        </p:nvSpPr>
        <p:spPr>
          <a:xfrm>
            <a:off x="1308846" y="1494576"/>
            <a:ext cx="9574306" cy="954107"/>
          </a:xfrm>
          <a:prstGeom prst="rect">
            <a:avLst/>
          </a:prstGeom>
          <a:noFill/>
        </p:spPr>
        <p:txBody>
          <a:bodyPr wrap="square" rtlCol="0">
            <a:spAutoFit/>
          </a:bodyPr>
          <a:lstStyle/>
          <a:p>
            <a:r>
              <a:rPr lang="en-CA" sz="2800" dirty="0">
                <a:latin typeface="Segoe UI Light" panose="020B0502040204020203" pitchFamily="34" charset="0"/>
                <a:cs typeface="Segoe UI Light" panose="020B0502040204020203" pitchFamily="34" charset="0"/>
              </a:rPr>
              <a:t>“Using Pima Indian Diabetes data, predict with 70% or greater accuracy, which people will develop diabetes.”</a:t>
            </a:r>
          </a:p>
        </p:txBody>
      </p:sp>
      <p:sp>
        <p:nvSpPr>
          <p:cNvPr id="2" name="TextBox 1">
            <a:extLst>
              <a:ext uri="{FF2B5EF4-FFF2-40B4-BE49-F238E27FC236}">
                <a16:creationId xmlns:a16="http://schemas.microsoft.com/office/drawing/2014/main" id="{41DBE884-74A2-48C9-8BBD-46CCE864E297}"/>
              </a:ext>
            </a:extLst>
          </p:cNvPr>
          <p:cNvSpPr txBox="1"/>
          <p:nvPr/>
        </p:nvSpPr>
        <p:spPr>
          <a:xfrm>
            <a:off x="960792" y="3214797"/>
            <a:ext cx="8122024" cy="954107"/>
          </a:xfrm>
          <a:prstGeom prst="rect">
            <a:avLst/>
          </a:prstGeom>
          <a:noFill/>
        </p:spPr>
        <p:txBody>
          <a:bodyPr wrap="square" rtlCol="0">
            <a:spAutoFit/>
          </a:bodyPr>
          <a:lstStyle/>
          <a:p>
            <a:pPr marL="457200" indent="-457200">
              <a:buFont typeface="Arial" panose="020B0604020202020204" pitchFamily="34" charset="0"/>
              <a:buChar char="•"/>
            </a:pPr>
            <a:r>
              <a:rPr lang="en-CA" sz="2800" dirty="0">
                <a:latin typeface="Segoe UI Light" panose="020B0502040204020203" pitchFamily="34" charset="0"/>
                <a:cs typeface="Segoe UI Light" panose="020B0502040204020203" pitchFamily="34" charset="0"/>
              </a:rPr>
              <a:t>Define 4 items within the question:</a:t>
            </a:r>
            <a:br>
              <a:rPr lang="en-CA" sz="2800" dirty="0">
                <a:latin typeface="Segoe UI Light" panose="020B0502040204020203" pitchFamily="34" charset="0"/>
                <a:cs typeface="Segoe UI Light" panose="020B0502040204020203" pitchFamily="34" charset="0"/>
              </a:rPr>
            </a:br>
            <a:endParaRPr lang="en-CA" sz="2800" dirty="0">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GB" sz="4800" dirty="0"/>
              <a:t>Asking The Right Question</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6</a:t>
            </a:fld>
            <a:endParaRPr lang="en-US" dirty="0"/>
          </a:p>
        </p:txBody>
      </p:sp>
      <p:sp>
        <p:nvSpPr>
          <p:cNvPr id="6" name="TextBox 5">
            <a:extLst>
              <a:ext uri="{FF2B5EF4-FFF2-40B4-BE49-F238E27FC236}">
                <a16:creationId xmlns:a16="http://schemas.microsoft.com/office/drawing/2014/main" id="{12FBA792-68EE-4BBF-9CAE-82DA7D6F75D4}"/>
              </a:ext>
            </a:extLst>
          </p:cNvPr>
          <p:cNvSpPr txBox="1"/>
          <p:nvPr/>
        </p:nvSpPr>
        <p:spPr>
          <a:xfrm>
            <a:off x="1595718" y="3668767"/>
            <a:ext cx="1515158" cy="954107"/>
          </a:xfrm>
          <a:prstGeom prst="rect">
            <a:avLst/>
          </a:prstGeom>
          <a:noFill/>
        </p:spPr>
        <p:txBody>
          <a:bodyPr wrap="none" rtlCol="0">
            <a:spAutoFit/>
          </a:bodyPr>
          <a:lstStyle/>
          <a:p>
            <a:r>
              <a:rPr lang="en-CA" sz="2800" dirty="0">
                <a:latin typeface="Segoe UI Light" panose="020B0502040204020203" pitchFamily="34" charset="0"/>
                <a:cs typeface="Segoe UI Light" panose="020B0502040204020203" pitchFamily="34" charset="0"/>
                <a:sym typeface="Wingdings" panose="05000000000000000000" pitchFamily="2" charset="2"/>
              </a:rPr>
              <a:t> scope</a:t>
            </a:r>
            <a:br>
              <a:rPr lang="en-CA" sz="2800" dirty="0">
                <a:latin typeface="Segoe UI Light" panose="020B0502040204020203" pitchFamily="34" charset="0"/>
                <a:cs typeface="Segoe UI Light" panose="020B0502040204020203" pitchFamily="34" charset="0"/>
                <a:sym typeface="Wingdings" panose="05000000000000000000" pitchFamily="2" charset="2"/>
              </a:rPr>
            </a:br>
            <a:endParaRPr lang="en-CA" sz="2800" dirty="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A34381F5-448A-49F4-8F4F-3DCCF6D58253}"/>
              </a:ext>
            </a:extLst>
          </p:cNvPr>
          <p:cNvSpPr txBox="1"/>
          <p:nvPr/>
        </p:nvSpPr>
        <p:spPr>
          <a:xfrm>
            <a:off x="1595718" y="4145820"/>
            <a:ext cx="3551485" cy="954107"/>
          </a:xfrm>
          <a:prstGeom prst="rect">
            <a:avLst/>
          </a:prstGeom>
          <a:noFill/>
        </p:spPr>
        <p:txBody>
          <a:bodyPr wrap="none" rtlCol="0">
            <a:spAutoFit/>
          </a:bodyPr>
          <a:lstStyle/>
          <a:p>
            <a:r>
              <a:rPr lang="en-CA" sz="2800" dirty="0">
                <a:latin typeface="Segoe UI Light" panose="020B0502040204020203" pitchFamily="34" charset="0"/>
                <a:cs typeface="Segoe UI Light" panose="020B0502040204020203" pitchFamily="34" charset="0"/>
                <a:sym typeface="Wingdings" panose="05000000000000000000" pitchFamily="2" charset="2"/>
              </a:rPr>
              <a:t> target performance</a:t>
            </a:r>
            <a:br>
              <a:rPr lang="en-CA" sz="2800" dirty="0">
                <a:latin typeface="Segoe UI Light" panose="020B0502040204020203" pitchFamily="34" charset="0"/>
                <a:cs typeface="Segoe UI Light" panose="020B0502040204020203" pitchFamily="34" charset="0"/>
                <a:sym typeface="Wingdings" panose="05000000000000000000" pitchFamily="2" charset="2"/>
              </a:rPr>
            </a:br>
            <a:endParaRPr lang="en-CA" sz="2800" dirty="0"/>
          </a:p>
        </p:txBody>
      </p:sp>
      <p:sp>
        <p:nvSpPr>
          <p:cNvPr id="11" name="TextBox 10">
            <a:extLst>
              <a:ext uri="{FF2B5EF4-FFF2-40B4-BE49-F238E27FC236}">
                <a16:creationId xmlns:a16="http://schemas.microsoft.com/office/drawing/2014/main" id="{FD7B5D97-CB57-417D-9849-409E2ACF88A5}"/>
              </a:ext>
            </a:extLst>
          </p:cNvPr>
          <p:cNvSpPr txBox="1"/>
          <p:nvPr/>
        </p:nvSpPr>
        <p:spPr>
          <a:xfrm>
            <a:off x="1595718" y="4622874"/>
            <a:ext cx="3239990" cy="954107"/>
          </a:xfrm>
          <a:prstGeom prst="rect">
            <a:avLst/>
          </a:prstGeom>
          <a:noFill/>
        </p:spPr>
        <p:txBody>
          <a:bodyPr wrap="none" rtlCol="0">
            <a:spAutoFit/>
          </a:bodyPr>
          <a:lstStyle/>
          <a:p>
            <a:r>
              <a:rPr lang="en-CA" sz="2800" dirty="0">
                <a:latin typeface="Segoe UI Light" panose="020B0502040204020203" pitchFamily="34" charset="0"/>
                <a:cs typeface="Segoe UI Light" panose="020B0502040204020203" pitchFamily="34" charset="0"/>
                <a:sym typeface="Wingdings" panose="05000000000000000000" pitchFamily="2" charset="2"/>
              </a:rPr>
              <a:t> context for usage</a:t>
            </a:r>
            <a:br>
              <a:rPr lang="en-CA" sz="2800" dirty="0">
                <a:latin typeface="Segoe UI Light" panose="020B0502040204020203" pitchFamily="34" charset="0"/>
                <a:cs typeface="Segoe UI Light" panose="020B0502040204020203" pitchFamily="34" charset="0"/>
                <a:sym typeface="Wingdings" panose="05000000000000000000" pitchFamily="2" charset="2"/>
              </a:rPr>
            </a:br>
            <a:endParaRPr lang="en-CA" sz="2800" dirty="0"/>
          </a:p>
        </p:txBody>
      </p:sp>
      <p:sp>
        <p:nvSpPr>
          <p:cNvPr id="13" name="Rectangle 12">
            <a:extLst>
              <a:ext uri="{FF2B5EF4-FFF2-40B4-BE49-F238E27FC236}">
                <a16:creationId xmlns:a16="http://schemas.microsoft.com/office/drawing/2014/main" id="{23AB8E86-A05D-4EE4-9EBB-CAF44C8021C6}"/>
              </a:ext>
            </a:extLst>
          </p:cNvPr>
          <p:cNvSpPr/>
          <p:nvPr/>
        </p:nvSpPr>
        <p:spPr>
          <a:xfrm>
            <a:off x="1595718" y="5099927"/>
            <a:ext cx="4810163" cy="523220"/>
          </a:xfrm>
          <a:prstGeom prst="rect">
            <a:avLst/>
          </a:prstGeom>
        </p:spPr>
        <p:txBody>
          <a:bodyPr wrap="none">
            <a:spAutoFit/>
          </a:bodyPr>
          <a:lstStyle/>
          <a:p>
            <a:r>
              <a:rPr lang="en-CA" sz="2800" dirty="0">
                <a:latin typeface="Segoe UI Light" panose="020B0502040204020203" pitchFamily="34" charset="0"/>
                <a:cs typeface="Segoe UI Light" panose="020B0502040204020203" pitchFamily="34" charset="0"/>
                <a:sym typeface="Wingdings" panose="05000000000000000000" pitchFamily="2" charset="2"/>
              </a:rPr>
              <a:t> how solution will be created</a:t>
            </a:r>
            <a:endParaRPr lang="en-CA" sz="2800" dirty="0"/>
          </a:p>
        </p:txBody>
      </p:sp>
    </p:spTree>
    <p:extLst>
      <p:ext uri="{BB962C8B-B14F-4D97-AF65-F5344CB8AC3E}">
        <p14:creationId xmlns:p14="http://schemas.microsoft.com/office/powerpoint/2010/main" val="48168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xEl>
                                              <p:pRg st="0" end="0"/>
                                            </p:txEl>
                                          </p:spTgt>
                                        </p:tgtEl>
                                      </p:cBhvr>
                                    </p:animEffect>
                                    <p:set>
                                      <p:cBhvr>
                                        <p:cTn id="29" dur="1" fill="hold">
                                          <p:stCondLst>
                                            <p:cond delay="499"/>
                                          </p:stCondLst>
                                        </p:cTn>
                                        <p:tgtEl>
                                          <p:spTgt spid="3">
                                            <p:txEl>
                                              <p:pRg st="0" end="0"/>
                                            </p:txEl>
                                          </p:spTgt>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xEl>
                                              <p:pRg st="0" end="0"/>
                                            </p:txEl>
                                          </p:spTgt>
                                        </p:tgtEl>
                                      </p:cBhvr>
                                    </p:animEffect>
                                    <p:set>
                                      <p:cBhvr>
                                        <p:cTn id="37" dur="1" fill="hold">
                                          <p:stCondLst>
                                            <p:cond delay="499"/>
                                          </p:stCondLst>
                                        </p:cTn>
                                        <p:tgtEl>
                                          <p:spTgt spid="5">
                                            <p:txEl>
                                              <p:pRg st="0" end="0"/>
                                            </p:txEl>
                                          </p:spTgt>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9" grpId="0"/>
      <p:bldP spid="15" grpId="0"/>
      <p:bldP spid="15" grpId="1"/>
      <p:bldP spid="2" grpId="0"/>
      <p:bldP spid="6" grpId="0"/>
      <p:bldP spid="8"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800" dirty="0"/>
              <a:t>Sources: Google, government databases, professional or company data sources, your own company</a:t>
            </a:r>
          </a:p>
          <a:p>
            <a:pPr marL="342900" indent="-342900">
              <a:buFont typeface="Arial" panose="020B0604020202020204" pitchFamily="34" charset="0"/>
              <a:buChar char="•"/>
            </a:pPr>
            <a:r>
              <a:rPr lang="en-GB" sz="2800" dirty="0"/>
              <a:t>UCI Machine Learning Repository </a:t>
            </a:r>
            <a:r>
              <a:rPr lang="en-GB" sz="2800" dirty="0">
                <a:sym typeface="Wingdings" panose="05000000000000000000" pitchFamily="2" charset="2"/>
              </a:rPr>
              <a:t> Pima Indian Data</a:t>
            </a:r>
          </a:p>
          <a:p>
            <a:pPr marL="342900" indent="-342900">
              <a:buFont typeface="Arial" panose="020B0604020202020204" pitchFamily="34" charset="0"/>
              <a:buChar char="•"/>
            </a:pPr>
            <a:r>
              <a:rPr lang="en-GB" sz="2800" dirty="0">
                <a:sym typeface="Wingdings" panose="05000000000000000000" pitchFamily="2" charset="2"/>
              </a:rPr>
              <a:t>All female patients, at least 21 years old</a:t>
            </a:r>
          </a:p>
          <a:p>
            <a:pPr marL="342900" indent="-342900">
              <a:buFont typeface="Arial" panose="020B0604020202020204" pitchFamily="34" charset="0"/>
              <a:buChar char="•"/>
            </a:pPr>
            <a:r>
              <a:rPr lang="en-GB" sz="2800" dirty="0">
                <a:sym typeface="Wingdings" panose="05000000000000000000" pitchFamily="2" charset="2"/>
              </a:rPr>
              <a:t>768 observation rows, 9 feature columns, and 1 class column</a:t>
            </a:r>
          </a:p>
          <a:p>
            <a:pPr marL="342900" indent="-342900">
              <a:buFont typeface="Arial" panose="020B0604020202020204" pitchFamily="34" charset="0"/>
              <a:buChar char="•"/>
            </a:pPr>
            <a:r>
              <a:rPr lang="en-GB" sz="2800" dirty="0">
                <a:sym typeface="Wingdings" panose="05000000000000000000" pitchFamily="2" charset="2"/>
              </a:rPr>
              <a:t>Tidy datasets  easy to manipulate, each variable is a column, each observation is a row, and </a:t>
            </a:r>
          </a:p>
        </p:txBody>
      </p:sp>
      <p:sp>
        <p:nvSpPr>
          <p:cNvPr id="4" name="Title 3"/>
          <p:cNvSpPr>
            <a:spLocks noGrp="1"/>
          </p:cNvSpPr>
          <p:nvPr>
            <p:ph type="title"/>
          </p:nvPr>
        </p:nvSpPr>
        <p:spPr/>
        <p:txBody>
          <a:bodyPr/>
          <a:lstStyle/>
          <a:p>
            <a:r>
              <a:rPr lang="en-GB" sz="4800" dirty="0"/>
              <a:t>Preparing The Data</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7</a:t>
            </a:fld>
            <a:endParaRPr lang="en-US" dirty="0"/>
          </a:p>
        </p:txBody>
      </p:sp>
    </p:spTree>
    <p:extLst>
      <p:ext uri="{BB962C8B-B14F-4D97-AF65-F5344CB8AC3E}">
        <p14:creationId xmlns:p14="http://schemas.microsoft.com/office/powerpoint/2010/main" val="13408772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9E87A-2D5B-1C4E-97D6-F8B8074722CB}"/>
              </a:ext>
            </a:extLst>
          </p:cNvPr>
          <p:cNvSpPr>
            <a:spLocks noGrp="1"/>
          </p:cNvSpPr>
          <p:nvPr>
            <p:ph type="ftr" sz="quarter" idx="11"/>
          </p:nvPr>
        </p:nvSpPr>
        <p:spPr/>
        <p:txBody>
          <a:bodyPr/>
          <a:lstStyle/>
          <a:p>
            <a:r>
              <a:rPr lang="en-US" sz="800">
                <a:solidFill>
                  <a:schemeClr val="bg1">
                    <a:lumMod val="85000"/>
                  </a:schemeClr>
                </a:solidFill>
                <a:cs typeface="Segoe UI" panose="020B0502040204020203" pitchFamily="34" charset="0"/>
              </a:rPr>
              <a:t>©2017 Avanade Inc. All Rights Reserved.</a:t>
            </a:r>
            <a:endParaRPr lang="en-US" sz="800" dirty="0">
              <a:solidFill>
                <a:schemeClr val="bg1">
                  <a:lumMod val="85000"/>
                </a:schemeClr>
              </a:solidFill>
              <a:cs typeface="Segoe UI" panose="020B0502040204020203" pitchFamily="34" charset="0"/>
            </a:endParaRPr>
          </a:p>
        </p:txBody>
      </p:sp>
      <p:sp>
        <p:nvSpPr>
          <p:cNvPr id="3" name="Subtitle 2">
            <a:extLst>
              <a:ext uri="{FF2B5EF4-FFF2-40B4-BE49-F238E27FC236}">
                <a16:creationId xmlns:a16="http://schemas.microsoft.com/office/drawing/2014/main" id="{D873A814-B337-154B-955C-795C5A21DB4E}"/>
              </a:ext>
            </a:extLst>
          </p:cNvPr>
          <p:cNvSpPr>
            <a:spLocks noGrp="1"/>
          </p:cNvSpPr>
          <p:nvPr>
            <p:ph type="subTitle" idx="1"/>
          </p:nvPr>
        </p:nvSpPr>
        <p:spPr/>
        <p:txBody>
          <a:bodyPr/>
          <a:lstStyle/>
          <a:p>
            <a:endParaRPr lang="en-US" dirty="0"/>
          </a:p>
        </p:txBody>
      </p:sp>
      <p:sp>
        <p:nvSpPr>
          <p:cNvPr id="4" name="Title 3">
            <a:extLst>
              <a:ext uri="{FF2B5EF4-FFF2-40B4-BE49-F238E27FC236}">
                <a16:creationId xmlns:a16="http://schemas.microsoft.com/office/drawing/2014/main" id="{2B6AADAD-3CB0-F242-9DC6-1A5389E4C909}"/>
              </a:ext>
            </a:extLst>
          </p:cNvPr>
          <p:cNvSpPr>
            <a:spLocks noGrp="1"/>
          </p:cNvSpPr>
          <p:nvPr>
            <p:ph type="title"/>
          </p:nvPr>
        </p:nvSpPr>
        <p:spPr/>
        <p:txBody>
          <a:bodyPr/>
          <a:lstStyle/>
          <a:p>
            <a:r>
              <a:rPr lang="en-US" dirty="0"/>
              <a:t>Diabetes Study Demo</a:t>
            </a:r>
          </a:p>
        </p:txBody>
      </p:sp>
    </p:spTree>
    <p:extLst>
      <p:ext uri="{BB962C8B-B14F-4D97-AF65-F5344CB8AC3E}">
        <p14:creationId xmlns:p14="http://schemas.microsoft.com/office/powerpoint/2010/main" val="17563374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a:t>Role of the Algorithm</a:t>
            </a:r>
          </a:p>
        </p:txBody>
      </p:sp>
      <p:sp>
        <p:nvSpPr>
          <p:cNvPr id="7" name="Slide Number Placeholder 6">
            <a:extLst>
              <a:ext uri="{FF2B5EF4-FFF2-40B4-BE49-F238E27FC236}">
                <a16:creationId xmlns:a16="http://schemas.microsoft.com/office/drawing/2014/main" id="{5BEC387D-99B4-4721-8B29-38E5F2FFA105}"/>
              </a:ext>
            </a:extLst>
          </p:cNvPr>
          <p:cNvSpPr>
            <a:spLocks noGrp="1"/>
          </p:cNvSpPr>
          <p:nvPr>
            <p:ph type="sldNum" sz="quarter" idx="4"/>
          </p:nvPr>
        </p:nvSpPr>
        <p:spPr/>
        <p:txBody>
          <a:bodyPr/>
          <a:lstStyle/>
          <a:p>
            <a:fld id="{3847DB54-D037-B84F-B6F1-2E8DA40D09AD}" type="slidenum">
              <a:rPr lang="en-US" smtClean="0"/>
              <a:pPr/>
              <a:t>9</a:t>
            </a:fld>
            <a:endParaRPr lang="en-US" dirty="0"/>
          </a:p>
        </p:txBody>
      </p:sp>
      <p:pic>
        <p:nvPicPr>
          <p:cNvPr id="1028" name="Picture 4" descr="Image result for data icon">
            <a:extLst>
              <a:ext uri="{FF2B5EF4-FFF2-40B4-BE49-F238E27FC236}">
                <a16:creationId xmlns:a16="http://schemas.microsoft.com/office/drawing/2014/main" id="{9B5F364F-95E0-4C2E-B87F-1E1B0ED82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083" y="1934055"/>
            <a:ext cx="998344" cy="998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 icon">
            <a:extLst>
              <a:ext uri="{FF2B5EF4-FFF2-40B4-BE49-F238E27FC236}">
                <a16:creationId xmlns:a16="http://schemas.microsoft.com/office/drawing/2014/main" id="{F70E9583-6832-4837-9CEE-F99179E10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814" y="1934055"/>
            <a:ext cx="998344" cy="99834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058E834E-27D9-4CD7-906F-920BA991C838}"/>
              </a:ext>
            </a:extLst>
          </p:cNvPr>
          <p:cNvSpPr/>
          <p:nvPr/>
        </p:nvSpPr>
        <p:spPr>
          <a:xfrm flipH="1">
            <a:off x="5885049" y="3048494"/>
            <a:ext cx="496412" cy="806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3A01C3FC-A44A-487C-833C-84858E956A6B}"/>
              </a:ext>
            </a:extLst>
          </p:cNvPr>
          <p:cNvSpPr txBox="1"/>
          <p:nvPr/>
        </p:nvSpPr>
        <p:spPr>
          <a:xfrm>
            <a:off x="1796924" y="2156228"/>
            <a:ext cx="798617" cy="584775"/>
          </a:xfrm>
          <a:prstGeom prst="rect">
            <a:avLst/>
          </a:prstGeom>
          <a:noFill/>
        </p:spPr>
        <p:txBody>
          <a:bodyPr wrap="none" rtlCol="0">
            <a:spAutoFit/>
          </a:bodyPr>
          <a:lstStyle/>
          <a:p>
            <a:r>
              <a:rPr lang="en-CA" sz="3200" dirty="0"/>
              <a:t>fit()</a:t>
            </a:r>
          </a:p>
        </p:txBody>
      </p:sp>
      <p:sp>
        <p:nvSpPr>
          <p:cNvPr id="10" name="Arrow: Right 9">
            <a:extLst>
              <a:ext uri="{FF2B5EF4-FFF2-40B4-BE49-F238E27FC236}">
                <a16:creationId xmlns:a16="http://schemas.microsoft.com/office/drawing/2014/main" id="{953DA6A0-629C-47CC-AECC-7E2E3CCBDFE0}"/>
              </a:ext>
            </a:extLst>
          </p:cNvPr>
          <p:cNvSpPr/>
          <p:nvPr/>
        </p:nvSpPr>
        <p:spPr>
          <a:xfrm>
            <a:off x="2669369" y="2324209"/>
            <a:ext cx="758541" cy="335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7F6FF171-0769-469B-8AFC-79BA08F6C6D9}"/>
              </a:ext>
            </a:extLst>
          </p:cNvPr>
          <p:cNvSpPr/>
          <p:nvPr/>
        </p:nvSpPr>
        <p:spPr>
          <a:xfrm>
            <a:off x="4675423" y="2324209"/>
            <a:ext cx="758541" cy="335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92D9D716-CD31-425B-B7B2-890524C7981A}"/>
              </a:ext>
            </a:extLst>
          </p:cNvPr>
          <p:cNvSpPr/>
          <p:nvPr/>
        </p:nvSpPr>
        <p:spPr>
          <a:xfrm>
            <a:off x="973648" y="4629766"/>
            <a:ext cx="1695721" cy="584775"/>
          </a:xfrm>
          <a:prstGeom prst="rect">
            <a:avLst/>
          </a:prstGeom>
        </p:spPr>
        <p:txBody>
          <a:bodyPr wrap="none">
            <a:spAutoFit/>
          </a:bodyPr>
          <a:lstStyle/>
          <a:p>
            <a:r>
              <a:rPr lang="en-CA" sz="3200" dirty="0"/>
              <a:t>predict()</a:t>
            </a:r>
          </a:p>
        </p:txBody>
      </p:sp>
      <p:sp>
        <p:nvSpPr>
          <p:cNvPr id="15" name="Arrow: Right 14">
            <a:extLst>
              <a:ext uri="{FF2B5EF4-FFF2-40B4-BE49-F238E27FC236}">
                <a16:creationId xmlns:a16="http://schemas.microsoft.com/office/drawing/2014/main" id="{D533680A-FE0F-4065-B6F8-5907DA51FF0A}"/>
              </a:ext>
            </a:extLst>
          </p:cNvPr>
          <p:cNvSpPr/>
          <p:nvPr/>
        </p:nvSpPr>
        <p:spPr>
          <a:xfrm>
            <a:off x="2669369" y="4754173"/>
            <a:ext cx="758541" cy="33596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6" descr="Image result for data icon">
            <a:extLst>
              <a:ext uri="{FF2B5EF4-FFF2-40B4-BE49-F238E27FC236}">
                <a16:creationId xmlns:a16="http://schemas.microsoft.com/office/drawing/2014/main" id="{923AFCC6-6144-4574-8726-F859B9794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814" y="4422981"/>
            <a:ext cx="998344" cy="998344"/>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519F7614-47C2-4128-B28E-05366AC52B5F}"/>
              </a:ext>
            </a:extLst>
          </p:cNvPr>
          <p:cNvSpPr/>
          <p:nvPr/>
        </p:nvSpPr>
        <p:spPr>
          <a:xfrm>
            <a:off x="4675423" y="4754173"/>
            <a:ext cx="758541" cy="33596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2" name="Picture 8" descr="Image result for framework icon">
            <a:extLst>
              <a:ext uri="{FF2B5EF4-FFF2-40B4-BE49-F238E27FC236}">
                <a16:creationId xmlns:a16="http://schemas.microsoft.com/office/drawing/2014/main" id="{8F336142-D7AF-4838-8B1C-1BF6B4805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9228" y="4392481"/>
            <a:ext cx="1087481" cy="1087481"/>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A3C81A88-6AF6-4808-94A3-B398C376C50B}"/>
              </a:ext>
            </a:extLst>
          </p:cNvPr>
          <p:cNvSpPr/>
          <p:nvPr/>
        </p:nvSpPr>
        <p:spPr>
          <a:xfrm>
            <a:off x="6791973" y="4738958"/>
            <a:ext cx="758541" cy="33596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4" name="Picture 10" descr="Image result for results icon">
            <a:extLst>
              <a:ext uri="{FF2B5EF4-FFF2-40B4-BE49-F238E27FC236}">
                <a16:creationId xmlns:a16="http://schemas.microsoft.com/office/drawing/2014/main" id="{D3EA16C7-EF06-408C-BFDF-AFE40E44A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6496" y="4301164"/>
            <a:ext cx="1252266" cy="12522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5ED88A-D6B2-4584-9335-63FAA6FF3821}"/>
              </a:ext>
            </a:extLst>
          </p:cNvPr>
          <p:cNvSpPr txBox="1"/>
          <p:nvPr/>
        </p:nvSpPr>
        <p:spPr>
          <a:xfrm>
            <a:off x="2983517" y="1422016"/>
            <a:ext cx="2214004" cy="477054"/>
          </a:xfrm>
          <a:prstGeom prst="rect">
            <a:avLst/>
          </a:prstGeom>
          <a:noFill/>
        </p:spPr>
        <p:txBody>
          <a:bodyPr wrap="none" rtlCol="0">
            <a:spAutoFit/>
          </a:bodyPr>
          <a:lstStyle/>
          <a:p>
            <a:r>
              <a:rPr lang="en-CA" sz="2500" b="1" dirty="0"/>
              <a:t>Training Data</a:t>
            </a:r>
          </a:p>
        </p:txBody>
      </p:sp>
      <p:sp>
        <p:nvSpPr>
          <p:cNvPr id="22" name="TextBox 21">
            <a:extLst>
              <a:ext uri="{FF2B5EF4-FFF2-40B4-BE49-F238E27FC236}">
                <a16:creationId xmlns:a16="http://schemas.microsoft.com/office/drawing/2014/main" id="{D2D2E789-642B-4E5E-80B7-53FDCCD498F4}"/>
              </a:ext>
            </a:extLst>
          </p:cNvPr>
          <p:cNvSpPr txBox="1"/>
          <p:nvPr/>
        </p:nvSpPr>
        <p:spPr>
          <a:xfrm>
            <a:off x="5307129" y="1424670"/>
            <a:ext cx="1728037" cy="477054"/>
          </a:xfrm>
          <a:prstGeom prst="rect">
            <a:avLst/>
          </a:prstGeom>
          <a:noFill/>
        </p:spPr>
        <p:txBody>
          <a:bodyPr wrap="none" rtlCol="0">
            <a:spAutoFit/>
          </a:bodyPr>
          <a:lstStyle/>
          <a:p>
            <a:r>
              <a:rPr lang="en-CA" sz="2500" b="1" dirty="0"/>
              <a:t>Algorithm</a:t>
            </a:r>
          </a:p>
        </p:txBody>
      </p:sp>
      <p:sp>
        <p:nvSpPr>
          <p:cNvPr id="23" name="TextBox 22">
            <a:extLst>
              <a:ext uri="{FF2B5EF4-FFF2-40B4-BE49-F238E27FC236}">
                <a16:creationId xmlns:a16="http://schemas.microsoft.com/office/drawing/2014/main" id="{CE552D63-D105-45AF-94A1-87BF74017531}"/>
              </a:ext>
            </a:extLst>
          </p:cNvPr>
          <p:cNvSpPr txBox="1"/>
          <p:nvPr/>
        </p:nvSpPr>
        <p:spPr>
          <a:xfrm>
            <a:off x="5538131" y="3885411"/>
            <a:ext cx="1149674" cy="477054"/>
          </a:xfrm>
          <a:prstGeom prst="rect">
            <a:avLst/>
          </a:prstGeom>
          <a:noFill/>
        </p:spPr>
        <p:txBody>
          <a:bodyPr wrap="none" rtlCol="0">
            <a:spAutoFit/>
          </a:bodyPr>
          <a:lstStyle/>
          <a:p>
            <a:r>
              <a:rPr lang="en-CA" sz="2500" b="1" dirty="0"/>
              <a:t>Model</a:t>
            </a:r>
          </a:p>
        </p:txBody>
      </p:sp>
      <p:sp>
        <p:nvSpPr>
          <p:cNvPr id="24" name="TextBox 23">
            <a:extLst>
              <a:ext uri="{FF2B5EF4-FFF2-40B4-BE49-F238E27FC236}">
                <a16:creationId xmlns:a16="http://schemas.microsoft.com/office/drawing/2014/main" id="{77D4923D-8F35-446F-8205-F6FFE71B8A99}"/>
              </a:ext>
            </a:extLst>
          </p:cNvPr>
          <p:cNvSpPr txBox="1"/>
          <p:nvPr/>
        </p:nvSpPr>
        <p:spPr>
          <a:xfrm>
            <a:off x="3214599" y="3852301"/>
            <a:ext cx="1619354" cy="477054"/>
          </a:xfrm>
          <a:prstGeom prst="rect">
            <a:avLst/>
          </a:prstGeom>
          <a:noFill/>
        </p:spPr>
        <p:txBody>
          <a:bodyPr wrap="none" rtlCol="0">
            <a:spAutoFit/>
          </a:bodyPr>
          <a:lstStyle/>
          <a:p>
            <a:r>
              <a:rPr lang="en-CA" sz="2500" b="1" dirty="0"/>
              <a:t>Real Data</a:t>
            </a:r>
          </a:p>
        </p:txBody>
      </p:sp>
      <p:sp>
        <p:nvSpPr>
          <p:cNvPr id="25" name="TextBox 24">
            <a:extLst>
              <a:ext uri="{FF2B5EF4-FFF2-40B4-BE49-F238E27FC236}">
                <a16:creationId xmlns:a16="http://schemas.microsoft.com/office/drawing/2014/main" id="{82CCEA19-4E7A-4758-B6EB-F42CC6C12E24}"/>
              </a:ext>
            </a:extLst>
          </p:cNvPr>
          <p:cNvSpPr txBox="1"/>
          <p:nvPr/>
        </p:nvSpPr>
        <p:spPr>
          <a:xfrm>
            <a:off x="7755879" y="3855396"/>
            <a:ext cx="1252266" cy="477054"/>
          </a:xfrm>
          <a:prstGeom prst="rect">
            <a:avLst/>
          </a:prstGeom>
          <a:noFill/>
        </p:spPr>
        <p:txBody>
          <a:bodyPr wrap="none" rtlCol="0">
            <a:spAutoFit/>
          </a:bodyPr>
          <a:lstStyle/>
          <a:p>
            <a:r>
              <a:rPr lang="en-CA" sz="2500" b="1" dirty="0"/>
              <a:t>Results</a:t>
            </a:r>
          </a:p>
        </p:txBody>
      </p:sp>
    </p:spTree>
    <p:extLst>
      <p:ext uri="{BB962C8B-B14F-4D97-AF65-F5344CB8AC3E}">
        <p14:creationId xmlns:p14="http://schemas.microsoft.com/office/powerpoint/2010/main" val="3214304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1032"/>
                                        </p:tgtEl>
                                        <p:attrNameLst>
                                          <p:attrName>style.visibility</p:attrName>
                                        </p:attrNameLst>
                                      </p:cBhvr>
                                      <p:to>
                                        <p:strVal val="visible"/>
                                      </p:to>
                                    </p:set>
                                    <p:animEffect transition="in" filter="fade">
                                      <p:cBhvr>
                                        <p:cTn id="40" dur="500"/>
                                        <p:tgtEl>
                                          <p:spTgt spid="10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nodeType="withEffect">
                                  <p:stCondLst>
                                    <p:cond delay="0"/>
                                  </p:stCondLst>
                                  <p:childTnLst>
                                    <p:set>
                                      <p:cBhvr>
                                        <p:cTn id="66" dur="1" fill="hold">
                                          <p:stCondLst>
                                            <p:cond delay="0"/>
                                          </p:stCondLst>
                                        </p:cTn>
                                        <p:tgtEl>
                                          <p:spTgt spid="1034"/>
                                        </p:tgtEl>
                                        <p:attrNameLst>
                                          <p:attrName>style.visibility</p:attrName>
                                        </p:attrNameLst>
                                      </p:cBhvr>
                                      <p:to>
                                        <p:strVal val="visible"/>
                                      </p:to>
                                    </p:set>
                                    <p:animEffect transition="in" filter="fade">
                                      <p:cBhvr>
                                        <p:cTn id="67" dur="500"/>
                                        <p:tgtEl>
                                          <p:spTgt spid="10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13" grpId="0" animBg="1"/>
      <p:bldP spid="11" grpId="0"/>
      <p:bldP spid="15" grpId="0" animBg="1"/>
      <p:bldP spid="17" grpId="0" animBg="1"/>
      <p:bldP spid="19" grpId="0" animBg="1"/>
      <p:bldP spid="12" grpId="0"/>
      <p:bldP spid="22" grpId="0"/>
      <p:bldP spid="23" grpId="0"/>
      <p:bldP spid="24" grpId="0"/>
      <p:bldP spid="25" grpId="0"/>
    </p:bldLst>
  </p:timing>
</p:sld>
</file>

<file path=ppt/theme/theme1.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 July 2017" id="{456B9FC2-4A96-4AEE-85EA-8506F42A084F}" vid="{DFAED333-C737-4BFD-A101-60B1EEA2F735}"/>
    </a:ext>
  </a:extLst>
</a:theme>
</file>

<file path=ppt/theme/theme2.xml><?xml version="1.0" encoding="utf-8"?>
<a:theme xmlns:a="http://schemas.openxmlformats.org/drawingml/2006/main" name="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 July 2017" id="{456B9FC2-4A96-4AEE-85EA-8506F42A084F}" vid="{F130E12A-410E-49A3-8C90-2E2F76294666}"/>
    </a:ext>
  </a:extLst>
</a:theme>
</file>

<file path=ppt/theme/theme3.xml><?xml version="1.0" encoding="utf-8"?>
<a:theme xmlns:a="http://schemas.openxmlformats.org/drawingml/2006/main" name="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 July 2017" id="{456B9FC2-4A96-4AEE-85EA-8506F42A084F}" vid="{E9B0A763-A181-4F57-B678-DFD2075ACC89}"/>
    </a:ext>
  </a:extLst>
</a:theme>
</file>

<file path=ppt/theme/theme4.xml><?xml version="1.0" encoding="utf-8"?>
<a:theme xmlns:a="http://schemas.openxmlformats.org/drawingml/2006/main" name="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 July 2017" id="{456B9FC2-4A96-4AEE-85EA-8506F42A084F}" vid="{D77F9F81-844D-4EE9-A1BF-18BB5CDAF30E}"/>
    </a:ext>
  </a:extLst>
</a:theme>
</file>

<file path=ppt/theme/theme5.xml><?xml version="1.0" encoding="utf-8"?>
<a:theme xmlns:a="http://schemas.openxmlformats.org/drawingml/2006/main" name="Title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Aurora PPT Template July 2017" id="{456B9FC2-4A96-4AEE-85EA-8506F42A084F}" vid="{D46B1F0C-528A-4597-B82B-971A851E229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Avanade Aurora PPT Template January 2018</Template>
  <TotalTime>0</TotalTime>
  <Words>3509</Words>
  <Application>Microsoft Office PowerPoint</Application>
  <PresentationFormat>Widescreen</PresentationFormat>
  <Paragraphs>180</Paragraphs>
  <Slides>19</Slides>
  <Notes>16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19</vt:i4>
      </vt:variant>
    </vt:vector>
  </HeadingPairs>
  <TitlesOfParts>
    <vt:vector size="29" baseType="lpstr">
      <vt:lpstr>Arial</vt:lpstr>
      <vt:lpstr>Calibri</vt:lpstr>
      <vt:lpstr>Segoe UI</vt:lpstr>
      <vt:lpstr>Segoe UI Light</vt:lpstr>
      <vt:lpstr>Wingdings</vt:lpstr>
      <vt:lpstr>Highly Confidential</vt:lpstr>
      <vt:lpstr>Confidential</vt:lpstr>
      <vt:lpstr>Restricted</vt:lpstr>
      <vt:lpstr>Unrestricted</vt:lpstr>
      <vt:lpstr>Title Slides</vt:lpstr>
      <vt:lpstr>Machine Learning With Python </vt:lpstr>
      <vt:lpstr>What is machine learning?</vt:lpstr>
      <vt:lpstr>Types of Machine Learning</vt:lpstr>
      <vt:lpstr>Python and Jupyter Notebook</vt:lpstr>
      <vt:lpstr>Machine Learning Workflow</vt:lpstr>
      <vt:lpstr>Asking The Right Question</vt:lpstr>
      <vt:lpstr>Preparing The Data</vt:lpstr>
      <vt:lpstr>Diabetes Study Demo</vt:lpstr>
      <vt:lpstr>Role of the Algorithm</vt:lpstr>
      <vt:lpstr>Selecting Our Initial Algorithm</vt:lpstr>
      <vt:lpstr>Naïve Bayes Algorithm</vt:lpstr>
      <vt:lpstr>Training the Model</vt:lpstr>
      <vt:lpstr>Training the Model</vt:lpstr>
      <vt:lpstr>Overfitting</vt:lpstr>
      <vt:lpstr>Fixing Unbalanced Classes</vt:lpstr>
      <vt:lpstr>Validation – Test Split</vt:lpstr>
      <vt:lpstr>K-fold Cross Validation</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2018-04-16T01:00:42Z</dcterms:created>
  <dcterms:modified xsi:type="dcterms:W3CDTF">2018-05-07T01:19:31Z</dcterms:modified>
  <cp:category/>
</cp:coreProperties>
</file>